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3DAAE-AF75-412E-86AE-3AC548026389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6CB24-9031-4387-AD93-AB65AB050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03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243" y="4724417"/>
            <a:ext cx="4981190" cy="417407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42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Tegne </a:t>
            </a:r>
            <a:r>
              <a:rPr lang="nb-NO" dirty="0" err="1"/>
              <a:t>kontinumet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D6B1-B327-43B9-A635-BBE82BA4EE89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22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D6B1-B327-43B9-A635-BBE82BA4EE89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39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7D8DB-7633-4DC3-B887-8BEDBA963B2D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44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D6B1-B327-43B9-A635-BBE82BA4EE89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20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300A-6ADC-451E-98DA-A9237D8BBDE0}" type="datetime1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02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FE6B-E1C8-489E-BD8E-02FCCC92B661}" type="datetime1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71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5E29-CE22-4EA7-95A2-BC826FBBC08C}" type="datetime1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10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7EB3-0788-4A7C-9BF8-3B4AD98FAF1A}" type="datetime1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25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EE2D-BDEC-4C28-80E3-C01AC15788F9}" type="datetime1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75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5610-2681-4B4C-B55A-83EC8BF31C9F}" type="datetime1">
              <a:rPr lang="nb-NO" smtClean="0"/>
              <a:t>20.11.2018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82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082-752F-4D02-AD63-12F7C181CAE3}" type="datetime1">
              <a:rPr lang="nb-NO" smtClean="0"/>
              <a:t>20.11.2018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058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B352-EF9E-4652-B097-43BE0384CC18}" type="datetime1">
              <a:rPr lang="nb-NO" smtClean="0"/>
              <a:t>20.11.2018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65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5823-5A35-4C09-91B2-82485CD9A866}" type="datetime1">
              <a:rPr lang="nb-NO" smtClean="0"/>
              <a:t>20.11.2018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23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3152-6E43-4CC6-8F56-D886D5F0DEF1}" type="datetime1">
              <a:rPr lang="nb-NO" smtClean="0"/>
              <a:t>20.11.2018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927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136E-252E-49AA-AB69-573919902E01}" type="datetime1">
              <a:rPr lang="nb-NO" smtClean="0"/>
              <a:t>20.11.2018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6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3B15-400B-4886-89AE-D98D9F277B17}" type="datetime1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076C-4F0A-40D1-AB02-122A5C0114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792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vsstyrketrening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95600" y="478971"/>
            <a:ext cx="7128792" cy="2445973"/>
          </a:xfrm>
        </p:spPr>
        <p:txBody>
          <a:bodyPr>
            <a:normAutofit fontScale="90000"/>
          </a:bodyPr>
          <a:lstStyle/>
          <a:p>
            <a:br>
              <a:rPr lang="nb-NO" sz="4400" dirty="0"/>
            </a:br>
            <a:br>
              <a:rPr lang="nb-NO" sz="4400" dirty="0"/>
            </a:br>
            <a:br>
              <a:rPr lang="nb-NO" sz="4400" dirty="0"/>
            </a:br>
            <a:r>
              <a:rPr lang="nb-NO" sz="4400" dirty="0"/>
              <a:t>Livsstyrketrening - </a:t>
            </a:r>
            <a:br>
              <a:rPr lang="nb-NO" sz="4400" dirty="0"/>
            </a:br>
            <a:r>
              <a:rPr lang="nb-NO" sz="4400" dirty="0"/>
              <a:t>et tilbud til medarbeidere i ………………</a:t>
            </a:r>
            <a:br>
              <a:rPr lang="nb-NO" dirty="0"/>
            </a:b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60" y="2246812"/>
            <a:ext cx="7194531" cy="383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98" y="6083994"/>
            <a:ext cx="2613887" cy="7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9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Hva fremmer helse?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9690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sz="2200" b="1" dirty="0"/>
              <a:t>Livsstyrketrening – undring på hva som kan bidra til å fremme helse for akkurat deg, </a:t>
            </a:r>
          </a:p>
          <a:p>
            <a:endParaRPr lang="nb-NO" sz="2200" b="1" dirty="0"/>
          </a:p>
          <a:p>
            <a:r>
              <a:rPr lang="nb-NO" sz="2200" b="1" dirty="0"/>
              <a:t>Hva er dine ressurser, i deg selv og omgivelsene?</a:t>
            </a:r>
          </a:p>
          <a:p>
            <a:pPr>
              <a:buNone/>
            </a:pPr>
            <a:endParaRPr lang="nb-NO" sz="2200" b="1" dirty="0"/>
          </a:p>
          <a:p>
            <a:r>
              <a:rPr lang="nb-NO" sz="2200" dirty="0"/>
              <a:t>Hva er det som gjør at vi bevarer helse til tross for at vi utsettes for sykdomsfremkallende faktorer?</a:t>
            </a:r>
          </a:p>
          <a:p>
            <a:pPr>
              <a:buNone/>
            </a:pPr>
            <a:endParaRPr lang="nb-NO" sz="2200" dirty="0"/>
          </a:p>
          <a:p>
            <a:r>
              <a:rPr lang="nb-NO" sz="2200" dirty="0"/>
              <a:t>Noe kunnskap er generell (fysisk aktivitet) noe individuell </a:t>
            </a:r>
          </a:p>
          <a:p>
            <a:endParaRPr lang="nb-NO" sz="2200" dirty="0"/>
          </a:p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594" y="365125"/>
            <a:ext cx="2240238" cy="18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/>
              <a:t>Forskning på Livsstyrketrening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err="1"/>
              <a:t>Haugli&amp;Steen</a:t>
            </a:r>
            <a:r>
              <a:rPr lang="nb-NO" sz="2000" dirty="0"/>
              <a:t> (2001): viser reduserte smerter, bedre </a:t>
            </a:r>
            <a:r>
              <a:rPr lang="nb-NO" sz="2000" dirty="0" err="1"/>
              <a:t>smertemestring</a:t>
            </a:r>
            <a:r>
              <a:rPr lang="nb-NO" sz="2000" dirty="0"/>
              <a:t>, bedre psykisk helse, mindre emosjonelt stress og færre på uføretrygd hos pasienter med langvarig, sammensatte plager 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Haugstvedt et al. (2011): viser endret selvforståelse gjennom aksept og oppmerksomhet på selvet – viktig for å starte prosessen med tilbakeføring til jobb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Zangi  H (2012): viser redusert emosjonelt stress, bedre </a:t>
            </a:r>
            <a:r>
              <a:rPr lang="nb-NO" sz="2000" dirty="0" err="1"/>
              <a:t>smertemestring</a:t>
            </a:r>
            <a:r>
              <a:rPr lang="nb-NO" sz="2000" dirty="0"/>
              <a:t>, og redusert utmattelse hos RA pas</a:t>
            </a:r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6837" y="294698"/>
            <a:ext cx="2339752" cy="159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19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nb-NO" sz="3200" dirty="0"/>
              <a:t>       Program på samlingene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97577"/>
            <a:ext cx="10515600" cy="487938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nb-NO" dirty="0">
                <a:hlinkClick r:id="rId3"/>
              </a:rPr>
              <a:t>Introduksjon til mindfulness </a:t>
            </a:r>
            <a:r>
              <a:rPr lang="nb-NO" dirty="0"/>
              <a:t>– </a:t>
            </a:r>
          </a:p>
          <a:p>
            <a:pPr lvl="1">
              <a:buNone/>
            </a:pPr>
            <a:r>
              <a:rPr lang="nb-NO" dirty="0"/>
              <a:t>	kraften i oppmerksomhet</a:t>
            </a:r>
          </a:p>
          <a:p>
            <a:pPr lvl="1">
              <a:buNone/>
            </a:pPr>
            <a:endParaRPr lang="nb-NO" dirty="0"/>
          </a:p>
          <a:p>
            <a:pPr lvl="1"/>
            <a:r>
              <a:rPr lang="nb-NO" dirty="0"/>
              <a:t>Verdier – hva er viktig for meg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Hva gir og tar energi – kommunikasjon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Hva trenger jeg – om å sette egne grenser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Stress – hvordan påvirker det oss og hvordan takler vi det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Våre ”sterke” og ”svake” sider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Arbeidsglede/ jobbengasjement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Ressurser, muligheter, valg</a:t>
            </a:r>
          </a:p>
          <a:p>
            <a:endParaRPr lang="nb-NO" dirty="0"/>
          </a:p>
        </p:txBody>
      </p:sp>
      <p:pic>
        <p:nvPicPr>
          <p:cNvPr id="4" name="Bilde 3" descr="CD-forside%203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2349" y="598592"/>
            <a:ext cx="2861308" cy="223705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6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75521" y="274638"/>
            <a:ext cx="8404800" cy="413339"/>
          </a:xfrm>
        </p:spPr>
        <p:txBody>
          <a:bodyPr>
            <a:normAutofit fontScale="90000"/>
          </a:bodyPr>
          <a:lstStyle/>
          <a:p>
            <a:r>
              <a:rPr lang="nb-NO" sz="2400" dirty="0"/>
              <a:t>Eksempel på program gruppesamling -  tema Arbeidsglede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75521" y="992777"/>
            <a:ext cx="9798171" cy="509882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nb-NO" sz="1600" dirty="0"/>
              <a:t>Oppmerksomhetsøvelse, erfaringer siden sist, hjemmeoppgave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endParaRPr lang="nb-NO" sz="1600" dirty="0"/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nb-NO" sz="1600" dirty="0"/>
              <a:t>Arbeidsglede – kort fantasi/tankereise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endParaRPr lang="nb-NO" sz="1600" dirty="0"/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nb-NO" sz="1600" dirty="0"/>
              <a:t>Ufullstendige setninger om arbeidsglede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endParaRPr lang="nb-NO" sz="1600" dirty="0"/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nb-NO" sz="1600" dirty="0"/>
              <a:t>Fortsettelse fantasireise , arbeidsglede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endParaRPr lang="nb-NO" sz="1600" dirty="0"/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nb-NO" sz="1600" dirty="0"/>
              <a:t>Tegning – arbeidsgleden min slik den er nå, slik jeg ønsker den skal være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endParaRPr lang="nb-NO" sz="1600" dirty="0"/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nb-NO" sz="1600" dirty="0"/>
              <a:t>Dele ufullstendige setninger og tegning to og to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endParaRPr lang="nb-NO" sz="1600" dirty="0"/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nb-NO" sz="1600" dirty="0"/>
              <a:t>Veiledning i gruppen med fokus på overføring til hverdagen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endParaRPr lang="nb-NO" sz="1600" dirty="0"/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nb-NO" sz="1600" dirty="0"/>
              <a:t>Hjemmeøvelse – bevissthet på arbeidsgleden i hverdagen,  lytte til cd med oppmerksomhetstrening daglig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endParaRPr lang="nb-NO" sz="1600" dirty="0"/>
          </a:p>
          <a:p>
            <a:pPr>
              <a:lnSpc>
                <a:spcPct val="70000"/>
              </a:lnSpc>
              <a:buFont typeface="Wingdings" pitchFamily="2" charset="2"/>
              <a:buChar char="Ø"/>
            </a:pPr>
            <a:r>
              <a:rPr lang="nb-NO" sz="1600" dirty="0"/>
              <a:t>Oppmerksomhetsøvelse som avslutning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0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503712" y="1916832"/>
            <a:ext cx="4824536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Det som gir meg arbeidsglede er ……..</a:t>
            </a:r>
          </a:p>
        </p:txBody>
      </p:sp>
      <p:cxnSp>
        <p:nvCxnSpPr>
          <p:cNvPr id="6" name="Rett linje 5"/>
          <p:cNvCxnSpPr/>
          <p:nvPr/>
        </p:nvCxnSpPr>
        <p:spPr>
          <a:xfrm flipV="1">
            <a:off x="5879976" y="18864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8544272" y="4005064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5879976" y="602128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H="1">
            <a:off x="1524000" y="3861048"/>
            <a:ext cx="1547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2063552" y="1196752"/>
            <a:ext cx="151216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V="1">
            <a:off x="8112224" y="1196752"/>
            <a:ext cx="165618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8112224" y="5013176"/>
            <a:ext cx="1872208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>
            <a:off x="1991544" y="5085184"/>
            <a:ext cx="151216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9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4623" y="-116979"/>
            <a:ext cx="10515600" cy="1196752"/>
          </a:xfrm>
        </p:spPr>
        <p:txBody>
          <a:bodyPr>
            <a:normAutofit/>
          </a:bodyPr>
          <a:lstStyle/>
          <a:p>
            <a:r>
              <a:rPr lang="nb-NO" sz="3200" dirty="0"/>
              <a:t>          Erfaringer fra gruppedeltakerne: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846161"/>
            <a:ext cx="8229600" cy="507230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endParaRPr lang="nb-NO" sz="7200" dirty="0"/>
          </a:p>
          <a:p>
            <a:pPr>
              <a:buFont typeface="Wingdings" pitchFamily="2" charset="2"/>
              <a:buChar char="§"/>
            </a:pPr>
            <a:r>
              <a:rPr lang="nb-NO" sz="7200" dirty="0"/>
              <a:t>Tar meg selv mer på alvor, aksepterer meg selv og det som er slik det er, blitt mer bevisst  egne tanker, følelser og  kropp</a:t>
            </a:r>
          </a:p>
          <a:p>
            <a:pPr>
              <a:buFont typeface="Wingdings" pitchFamily="2" charset="2"/>
              <a:buChar char="§"/>
            </a:pPr>
            <a:endParaRPr lang="nb-NO" sz="7200" dirty="0"/>
          </a:p>
          <a:p>
            <a:pPr>
              <a:buFont typeface="Wingdings" pitchFamily="2" charset="2"/>
              <a:buChar char="§"/>
            </a:pPr>
            <a:r>
              <a:rPr lang="nb-NO" sz="7200" dirty="0"/>
              <a:t>Ved å være bevisst på pusten er jeg mer tilstede i meg selv og i  omgivelsene</a:t>
            </a:r>
          </a:p>
          <a:p>
            <a:pPr marL="0" indent="0">
              <a:buNone/>
            </a:pPr>
            <a:endParaRPr lang="nb-NO" sz="7200" dirty="0"/>
          </a:p>
          <a:p>
            <a:pPr>
              <a:buFont typeface="Wingdings" pitchFamily="2" charset="2"/>
              <a:buChar char="§"/>
            </a:pPr>
            <a:r>
              <a:rPr lang="nb-NO" sz="7200" dirty="0"/>
              <a:t>Mer bevisst egne verdier og hvordan leve i samsvar med disse</a:t>
            </a:r>
          </a:p>
          <a:p>
            <a:pPr>
              <a:buFont typeface="Wingdings" pitchFamily="2" charset="2"/>
              <a:buChar char="§"/>
            </a:pPr>
            <a:endParaRPr lang="nb-NO" sz="7200" dirty="0"/>
          </a:p>
          <a:p>
            <a:pPr>
              <a:buFont typeface="Wingdings" pitchFamily="2" charset="2"/>
              <a:buChar char="§"/>
            </a:pPr>
            <a:r>
              <a:rPr lang="nb-NO" sz="7200" dirty="0"/>
              <a:t>Økt arbeidsglede. Tydeligere i kommunikasjon med andre, tør å møte konflikter</a:t>
            </a:r>
          </a:p>
          <a:p>
            <a:pPr marL="0" indent="0">
              <a:buNone/>
            </a:pPr>
            <a:endParaRPr lang="nb-NO" sz="7200" dirty="0"/>
          </a:p>
          <a:p>
            <a:pPr>
              <a:buFont typeface="Wingdings" pitchFamily="2" charset="2"/>
              <a:buChar char="§"/>
            </a:pPr>
            <a:r>
              <a:rPr lang="nb-NO" sz="7200" dirty="0"/>
              <a:t>Mer oppmerksom på hva som gir og tar energi, prioriterer ting som gir meg energi, tar hensyn til egne ønsker og behov</a:t>
            </a:r>
          </a:p>
          <a:p>
            <a:pPr>
              <a:buNone/>
            </a:pPr>
            <a:r>
              <a:rPr lang="nb-NO" sz="720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nb-NO" sz="7200" dirty="0"/>
              <a:t>Tryggheten i gruppa gjorde at jeg åpnet opp og revurderte tradisjonelle måter å tenke og være på </a:t>
            </a:r>
          </a:p>
          <a:p>
            <a:pPr>
              <a:buFont typeface="Wingdings" pitchFamily="2" charset="2"/>
              <a:buChar char="§"/>
            </a:pPr>
            <a:endParaRPr lang="nb-NO" sz="7200" dirty="0"/>
          </a:p>
          <a:p>
            <a:pPr>
              <a:buFont typeface="Wingdings" pitchFamily="2" charset="2"/>
              <a:buChar char="§"/>
            </a:pPr>
            <a:r>
              <a:rPr lang="nb-NO" sz="7200" dirty="0"/>
              <a:t>Økt fokus på muligheter og valg.  Jeg prøver ut nye måter å handle på </a:t>
            </a:r>
          </a:p>
          <a:p>
            <a:pPr marL="0" indent="0">
              <a:buNone/>
            </a:pPr>
            <a:r>
              <a:rPr lang="nb-NO" sz="7200" dirty="0"/>
              <a:t>				</a:t>
            </a:r>
          </a:p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181" y="0"/>
            <a:ext cx="1788662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0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4623" y="410368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Tid og sted for samlingene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sz="2400" i="1" dirty="0"/>
              <a:t>     Når og hvor?</a:t>
            </a:r>
          </a:p>
          <a:p>
            <a:endParaRPr lang="nb-NO" sz="2400" dirty="0"/>
          </a:p>
          <a:p>
            <a:r>
              <a:rPr lang="nb-NO" sz="2400" dirty="0"/>
              <a:t>Det er totalt 8 samlinger a 3 timer, og antall deltakere i gruppen er maksimalt 12</a:t>
            </a:r>
          </a:p>
          <a:p>
            <a:endParaRPr lang="nb-NO" sz="2400" dirty="0"/>
          </a:p>
          <a:p>
            <a:r>
              <a:rPr lang="nb-NO" sz="2400" dirty="0"/>
              <a:t>Kurset vil holdes på møterom ….. mellom kl 12 og kl 15 følgende dager</a:t>
            </a:r>
            <a:r>
              <a:rPr lang="nb-NO" sz="2400" i="1" dirty="0"/>
              <a:t>: </a:t>
            </a:r>
          </a:p>
          <a:p>
            <a:pPr>
              <a:buNone/>
            </a:pPr>
            <a:r>
              <a:rPr lang="nb-NO" sz="2400" i="1" dirty="0"/>
              <a:t>	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1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33600" y="95794"/>
            <a:ext cx="8011886" cy="908280"/>
          </a:xfrm>
        </p:spPr>
        <p:txBody>
          <a:bodyPr>
            <a:normAutofit/>
          </a:bodyPr>
          <a:lstStyle/>
          <a:p>
            <a:r>
              <a:rPr lang="nb-NO" sz="4000" dirty="0"/>
              <a:t>For å delta må du ha ønske om å: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41120" y="783771"/>
            <a:ext cx="10012679" cy="5393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sz="2000" dirty="0"/>
              <a:t>fremme egen helse og styrke egen mestringsevne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gå inn i en egenutviklingsprosess som bidrar til økt bevisstgjøring av sammenheng tanker, følelser, kropp og livssituasjon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å bli bedre kjent med egne ressurser og muligheter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gjennomføre oppmerksomhetstrening ca 15 min daglig i kursperioden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/>
              <a:t>Som kursdeltaker skriver du en avtale om kursdeltakelse med leder </a:t>
            </a:r>
          </a:p>
          <a:p>
            <a:endParaRPr lang="nb-NO" sz="24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9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Evaluering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600201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/>
              <a:t>	</a:t>
            </a:r>
          </a:p>
          <a:p>
            <a:pPr>
              <a:buNone/>
            </a:pPr>
            <a:r>
              <a:rPr lang="nb-NO" dirty="0"/>
              <a:t>	</a:t>
            </a:r>
            <a:r>
              <a:rPr lang="nb-NO" sz="2400" dirty="0"/>
              <a:t>Utfylling av anonymisert spørreskjema om egen helse og oppmerksomt nærvær før og etter kursdeltakelse.</a:t>
            </a:r>
          </a:p>
          <a:p>
            <a:pPr>
              <a:buNone/>
            </a:pPr>
            <a:r>
              <a:rPr lang="nb-NO" sz="2400" dirty="0"/>
              <a:t>	</a:t>
            </a:r>
          </a:p>
          <a:p>
            <a:pPr>
              <a:buNone/>
            </a:pPr>
            <a:r>
              <a:rPr lang="nb-NO" sz="2400" dirty="0"/>
              <a:t>	Resultatene gis på gruppenivå i en skriftlig evalueringsrapport</a:t>
            </a:r>
          </a:p>
          <a:p>
            <a:pPr>
              <a:buNone/>
            </a:pPr>
            <a:endParaRPr lang="nb-NO" sz="2400" dirty="0"/>
          </a:p>
          <a:p>
            <a:pPr>
              <a:buNone/>
            </a:pPr>
            <a:r>
              <a:rPr lang="nb-NO" sz="2400" dirty="0"/>
              <a:t>	Evalueringen skal brukes til tilbakemelding til deltakerne på gruppenivå og en vurdering av om tiltaket er effektivt og gunstig for Sykehuspartner som virksomhet.</a:t>
            </a:r>
          </a:p>
          <a:p>
            <a:pPr>
              <a:buNone/>
            </a:pPr>
            <a:endParaRPr lang="nb-NO" sz="2400" dirty="0"/>
          </a:p>
          <a:p>
            <a:pPr>
              <a:buNone/>
            </a:pP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5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b-NO" sz="2400" dirty="0"/>
            </a:br>
            <a:r>
              <a:rPr lang="nb-NO" sz="4000" dirty="0"/>
              <a:t>Forandringens paradoks: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/>
              <a:t>Endring finner sted når man blir den man er og ikke når man prøver å bli noe man ikke er (Dyrkorn &amp; Dyrkorn 2010)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Den holdningen vi øver oss på, ved å akseptere det som er nå, uansett hvor smertefullt eller uønsket det er, tillater vekst og endring (Jon </a:t>
            </a:r>
            <a:r>
              <a:rPr lang="nb-NO" sz="2400" dirty="0" err="1"/>
              <a:t>Kabat-Zinn</a:t>
            </a:r>
            <a:r>
              <a:rPr lang="nb-NO" sz="2400" dirty="0"/>
              <a:t> 1990)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400" dirty="0"/>
              <a:t>Leder og deltakere :</a:t>
            </a:r>
          </a:p>
          <a:p>
            <a:endParaRPr lang="nb-NO" sz="2000" dirty="0"/>
          </a:p>
          <a:p>
            <a:r>
              <a:rPr lang="nb-NO" sz="2000" dirty="0"/>
              <a:t>Hva er livsstyrketrening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Oppmerksomhetsøvelse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Praktisk informasjon om kurset </a:t>
            </a:r>
          </a:p>
          <a:p>
            <a:endParaRPr lang="nb-NO" sz="2000" dirty="0"/>
          </a:p>
          <a:p>
            <a:pPr>
              <a:buNone/>
            </a:pPr>
            <a:r>
              <a:rPr lang="nb-NO" sz="2400" dirty="0"/>
              <a:t>Deltakere:</a:t>
            </a:r>
          </a:p>
          <a:p>
            <a:pPr>
              <a:buNone/>
            </a:pPr>
            <a:endParaRPr lang="nb-NO" sz="2400" dirty="0"/>
          </a:p>
          <a:p>
            <a:r>
              <a:rPr lang="nb-NO" sz="2100" dirty="0"/>
              <a:t>Påmelding og utfylling av spørreskjema til evaluering</a:t>
            </a:r>
          </a:p>
          <a:p>
            <a:endParaRPr lang="nb-NO" sz="2100" u="sng" dirty="0"/>
          </a:p>
          <a:p>
            <a:endParaRPr lang="nb-NO" sz="2100" dirty="0"/>
          </a:p>
          <a:p>
            <a:endParaRPr lang="nb-NO" sz="2100" dirty="0"/>
          </a:p>
          <a:p>
            <a:pPr>
              <a:buNone/>
            </a:pPr>
            <a:endParaRPr lang="nb-NO" sz="2000" dirty="0"/>
          </a:p>
          <a:p>
            <a:endParaRPr lang="nb-NO" sz="20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U:\Raulandsnatu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192000" cy="711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2567609" y="980729"/>
            <a:ext cx="762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Takk for at du var oppmerksomt til stede</a:t>
            </a:r>
          </a:p>
        </p:txBody>
      </p:sp>
    </p:spTree>
    <p:extLst>
      <p:ext uri="{BB962C8B-B14F-4D97-AF65-F5344CB8AC3E}">
        <p14:creationId xmlns:p14="http://schemas.microsoft.com/office/powerpoint/2010/main" val="121359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3200" dirty="0"/>
            </a:br>
            <a:r>
              <a:rPr lang="nb-NO" dirty="0"/>
              <a:t>Hva er Livsstyrketrening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400" dirty="0"/>
          </a:p>
          <a:p>
            <a:r>
              <a:rPr lang="nb-NO" sz="2400" dirty="0"/>
              <a:t>Et pedagogisk helsefremmende tiltak i gruppe</a:t>
            </a:r>
          </a:p>
          <a:p>
            <a:endParaRPr lang="nb-NO" sz="2400" dirty="0"/>
          </a:p>
          <a:p>
            <a:r>
              <a:rPr lang="nb-NO" sz="2400" dirty="0"/>
              <a:t>Har fokus på:</a:t>
            </a:r>
          </a:p>
          <a:p>
            <a:pPr lvl="1"/>
            <a:r>
              <a:rPr lang="nb-NO" dirty="0"/>
              <a:t>Ressurser og muligheter fremfor symptomer og plager</a:t>
            </a:r>
          </a:p>
          <a:p>
            <a:pPr lvl="1"/>
            <a:r>
              <a:rPr lang="nb-NO" dirty="0"/>
              <a:t>Anerkjennelse som viktigste forutsetning for endring</a:t>
            </a:r>
          </a:p>
          <a:p>
            <a:pPr lvl="1"/>
            <a:r>
              <a:rPr lang="nb-NO" dirty="0"/>
              <a:t>Trene oppmerksomt nærvær</a:t>
            </a:r>
          </a:p>
          <a:p>
            <a:endParaRPr lang="nb-NO" sz="2400" dirty="0"/>
          </a:p>
          <a:p>
            <a:r>
              <a:rPr lang="nb-NO" sz="2400" dirty="0"/>
              <a:t>Livsstyrketrening bidrar til bevisstgjøring av egen identitet, verdier og egne ressurser</a:t>
            </a:r>
          </a:p>
          <a:p>
            <a:endParaRPr lang="nb-NO" sz="2400" dirty="0"/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07" y="6011575"/>
            <a:ext cx="2613887" cy="75740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6837" y="294698"/>
            <a:ext cx="2339752" cy="159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54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Dette kurset i livsstyrketrening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/>
              <a:t>	</a:t>
            </a:r>
          </a:p>
          <a:p>
            <a:pPr>
              <a:buNone/>
            </a:pPr>
            <a:r>
              <a:rPr lang="nb-NO" dirty="0"/>
              <a:t>	Du inviteres til å utforske</a:t>
            </a:r>
          </a:p>
          <a:p>
            <a:endParaRPr lang="nb-NO" sz="2400" dirty="0"/>
          </a:p>
          <a:p>
            <a:r>
              <a:rPr lang="nb-NO" sz="2400" dirty="0"/>
              <a:t>Hva er mine styrker og ressurser</a:t>
            </a:r>
          </a:p>
          <a:p>
            <a:r>
              <a:rPr lang="nb-NO" sz="2400" dirty="0"/>
              <a:t>Hva gir meg overskudd/hva tapper meg for overskudd</a:t>
            </a:r>
          </a:p>
          <a:p>
            <a:r>
              <a:rPr lang="nb-NO" sz="2400" dirty="0"/>
              <a:t>Sammenhenger mellom tanker, følelser, kroppslige reaksjoner og arbeids- og livssituasjon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6837" y="294698"/>
            <a:ext cx="2339752" cy="159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7764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Livsstyrketrening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Handler om utvikling og bruk av det enkelte menneskes ressurser og krefter</a:t>
            </a:r>
          </a:p>
          <a:p>
            <a:endParaRPr lang="nb-NO" sz="2400" dirty="0"/>
          </a:p>
          <a:p>
            <a:r>
              <a:rPr lang="nb-NO" sz="2400" dirty="0"/>
              <a:t>Forståelse av at den enkelte kan ha vel så stor kunnskap om hva som er best for seg selv som eksperten</a:t>
            </a:r>
          </a:p>
          <a:p>
            <a:pPr>
              <a:buNone/>
            </a:pPr>
            <a:endParaRPr lang="nb-NO" sz="2400" dirty="0"/>
          </a:p>
          <a:p>
            <a:r>
              <a:rPr lang="nb-NO" sz="2400" dirty="0"/>
              <a:t>Identifisere faktorer som oppleves som hindring for kontroll og </a:t>
            </a:r>
            <a:r>
              <a:rPr lang="nb-NO" sz="2400" dirty="0" err="1"/>
              <a:t>mestring</a:t>
            </a: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 flipH="1" flipV="1">
            <a:off x="5591945" y="6858000"/>
            <a:ext cx="654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arbeids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6837" y="294698"/>
            <a:ext cx="2339752" cy="159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14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/>
              <a:t>Hva er Livsstyrketrening - 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sz="2400" dirty="0"/>
          </a:p>
          <a:p>
            <a:r>
              <a:rPr lang="nb-NO" sz="2400" dirty="0"/>
              <a:t>Et pedagogisk helsefremmende tiltak i gruppe</a:t>
            </a:r>
          </a:p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Livsstyrketrening bidrar til bevisstgjøring av egen identitet, verdier og egne ressurser</a:t>
            </a:r>
          </a:p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Har fokus på:</a:t>
            </a:r>
          </a:p>
          <a:p>
            <a:pPr lvl="1"/>
            <a:r>
              <a:rPr lang="nb-NO" dirty="0"/>
              <a:t>Ressurser og muligheter fremfor symptomer og plager</a:t>
            </a:r>
          </a:p>
          <a:p>
            <a:pPr lvl="1"/>
            <a:r>
              <a:rPr lang="nb-NO" dirty="0"/>
              <a:t>Anerkjennelse som viktigste forutsetning for endring</a:t>
            </a:r>
          </a:p>
          <a:p>
            <a:pPr lvl="1"/>
            <a:r>
              <a:rPr lang="nb-NO" dirty="0"/>
              <a:t>Trene oppmerksomt nærvær/</a:t>
            </a:r>
            <a:r>
              <a:rPr lang="nb-NO" dirty="0" err="1"/>
              <a:t>mindfulness</a:t>
            </a:r>
            <a:endParaRPr lang="nb-NO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6837" y="294698"/>
            <a:ext cx="2339752" cy="159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41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121"/>
          </a:xfrm>
        </p:spPr>
        <p:txBody>
          <a:bodyPr>
            <a:normAutofit/>
          </a:bodyPr>
          <a:lstStyle/>
          <a:p>
            <a:r>
              <a:rPr lang="nb-NO" sz="3200" b="1" dirty="0"/>
              <a:t>Livsstyrketrening – teoretisk rammeverk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88572"/>
            <a:ext cx="10515600" cy="5190308"/>
          </a:xfrm>
        </p:spPr>
        <p:txBody>
          <a:bodyPr>
            <a:normAutofit lnSpcReduction="10000"/>
          </a:bodyPr>
          <a:lstStyle/>
          <a:p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Oppmerksomt nærvær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nb-NO" dirty="0"/>
              <a:t>Oppmerksomhet på det som er, i nået, med en ikke-dømmende og  aksepterende tilnærming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Fenomenologi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nb-NO" dirty="0"/>
              <a:t>Kroppen som meningsbærende og uttrykksfullt subjekt</a:t>
            </a:r>
          </a:p>
          <a:p>
            <a:pPr lvl="2">
              <a:lnSpc>
                <a:spcPct val="100000"/>
              </a:lnSpc>
              <a:buFont typeface="Wingdings" pitchFamily="2" charset="2"/>
              <a:buChar char="Ø"/>
            </a:pPr>
            <a:r>
              <a:rPr lang="nb-NO" dirty="0"/>
              <a:t> Hvordan vi erfarer og opplever eget liv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400" b="1" dirty="0" err="1"/>
              <a:t>Konfluent</a:t>
            </a:r>
            <a:r>
              <a:rPr lang="nb-NO" sz="2400" b="1" dirty="0"/>
              <a:t> </a:t>
            </a:r>
            <a:r>
              <a:rPr lang="nb-NO" sz="2000" dirty="0"/>
              <a:t>pedagogikk</a:t>
            </a:r>
          </a:p>
          <a:p>
            <a:pPr lvl="2">
              <a:buFont typeface="Wingdings" pitchFamily="2" charset="2"/>
              <a:buChar char="Ø"/>
            </a:pPr>
            <a:r>
              <a:rPr lang="nb-NO" dirty="0"/>
              <a:t>”å lære er å oppdage”, </a:t>
            </a:r>
            <a:r>
              <a:rPr lang="nb-NO" dirty="0" err="1"/>
              <a:t>erfaringsbasert</a:t>
            </a:r>
            <a:r>
              <a:rPr lang="nb-NO" dirty="0"/>
              <a:t> læring</a:t>
            </a:r>
          </a:p>
          <a:p>
            <a:pPr lvl="2">
              <a:buFont typeface="Wingdings" pitchFamily="2" charset="2"/>
              <a:buChar char="Ø"/>
            </a:pPr>
            <a:r>
              <a:rPr lang="nb-NO" dirty="0"/>
              <a:t>læring skjer gjennom tanker, følelser og kropp</a:t>
            </a:r>
          </a:p>
          <a:p>
            <a:pPr lvl="2">
              <a:buFont typeface="Wingdings" pitchFamily="2" charset="2"/>
              <a:buChar char="Ø"/>
            </a:pPr>
            <a:r>
              <a:rPr lang="nb-NO" dirty="0"/>
              <a:t>oppdagelser skjer i nået</a:t>
            </a:r>
          </a:p>
          <a:p>
            <a:pPr lvl="2">
              <a:buFont typeface="Wingdings" pitchFamily="2" charset="2"/>
              <a:buChar char="Ø"/>
            </a:pPr>
            <a:r>
              <a:rPr lang="nb-NO" dirty="0"/>
              <a:t>prosesser som strekker seg over tid</a:t>
            </a:r>
          </a:p>
          <a:p>
            <a:pPr lvl="2">
              <a:buFont typeface="Wingdings" pitchFamily="2" charset="2"/>
              <a:buChar char="Ø"/>
            </a:pPr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0" y="5933198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4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Hva er helse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Ressurs i det daglige liv</a:t>
            </a:r>
          </a:p>
          <a:p>
            <a:endParaRPr lang="nb-NO" dirty="0"/>
          </a:p>
          <a:p>
            <a:r>
              <a:rPr lang="nb-NO" dirty="0"/>
              <a:t>Å ha overskudd, styrke og motstandskraft til å møte de krav og utfordringer som hverdagen og livet gir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77" y="790575"/>
            <a:ext cx="3186045" cy="256026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13" y="6016323"/>
            <a:ext cx="2613887" cy="7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81200" y="4648201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3200" dirty="0">
                <a:solidFill>
                  <a:srgbClr val="000099"/>
                </a:solidFill>
              </a:rPr>
              <a:t>Syk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372600" y="4648201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3200" dirty="0">
                <a:solidFill>
                  <a:srgbClr val="000099"/>
                </a:solidFill>
              </a:rPr>
              <a:t>Frisk</a:t>
            </a:r>
            <a:endParaRPr lang="nb-NO" sz="2000" dirty="0">
              <a:solidFill>
                <a:srgbClr val="000099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063750" y="1412875"/>
            <a:ext cx="3270250" cy="2719388"/>
          </a:xfrm>
          <a:prstGeom prst="cloudCallout">
            <a:avLst>
              <a:gd name="adj1" fmla="val 66745"/>
              <a:gd name="adj2" fmla="val 35931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nb-NO" sz="2400" dirty="0">
                <a:solidFill>
                  <a:srgbClr val="000099"/>
                </a:solidFill>
              </a:rPr>
              <a:t>Fraværsfaktorer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7010401" y="1341439"/>
            <a:ext cx="3406775" cy="2592387"/>
          </a:xfrm>
          <a:prstGeom prst="cloudCallout">
            <a:avLst>
              <a:gd name="adj1" fmla="val -74931"/>
              <a:gd name="adj2" fmla="val 4706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nb-NO" sz="2400" dirty="0">
              <a:solidFill>
                <a:srgbClr val="000099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nb-NO" sz="2400" dirty="0">
                <a:solidFill>
                  <a:srgbClr val="000099"/>
                </a:solidFill>
              </a:rPr>
              <a:t>Nærværsfaktorer</a:t>
            </a:r>
          </a:p>
          <a:p>
            <a:pPr algn="ctr" eaLnBrk="0" hangingPunct="0">
              <a:spcBef>
                <a:spcPct val="50000"/>
              </a:spcBef>
            </a:pPr>
            <a:r>
              <a:rPr lang="nb-NO" sz="2400" dirty="0">
                <a:solidFill>
                  <a:srgbClr val="000099"/>
                </a:solidFill>
              </a:rPr>
              <a:t>Ressurser</a:t>
            </a:r>
            <a:endParaRPr lang="nb-NO" sz="2000" dirty="0">
              <a:solidFill>
                <a:srgbClr val="45557C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648075" y="5516564"/>
            <a:ext cx="4318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b="1"/>
              <a:t>Hva kan påvirke meg i gul sone 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5189" y="5157788"/>
            <a:ext cx="7489825" cy="0"/>
            <a:chOff x="385" y="3430"/>
            <a:chExt cx="4718" cy="0"/>
          </a:xfrm>
        </p:grpSpPr>
        <p:sp>
          <p:nvSpPr>
            <p:cNvPr id="13322" name="Line 8"/>
            <p:cNvSpPr>
              <a:spLocks noChangeShapeType="1"/>
            </p:cNvSpPr>
            <p:nvPr/>
          </p:nvSpPr>
          <p:spPr bwMode="auto">
            <a:xfrm>
              <a:off x="385" y="3430"/>
              <a:ext cx="1497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3" name="Line 9"/>
            <p:cNvSpPr>
              <a:spLocks noChangeShapeType="1"/>
            </p:cNvSpPr>
            <p:nvPr/>
          </p:nvSpPr>
          <p:spPr bwMode="auto">
            <a:xfrm>
              <a:off x="1882" y="3430"/>
              <a:ext cx="1633" cy="0"/>
            </a:xfrm>
            <a:prstGeom prst="line">
              <a:avLst/>
            </a:prstGeom>
            <a:noFill/>
            <a:ln w="76200">
              <a:solidFill>
                <a:srgbClr val="F4F769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3515" y="3430"/>
              <a:ext cx="1588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13320" name="Picture 11" descr="Grav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101" y="3860801"/>
            <a:ext cx="7016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            </a:t>
            </a:r>
            <a:r>
              <a:rPr lang="nb-NO" sz="4000" dirty="0"/>
              <a:t>Hva er helse?</a:t>
            </a:r>
          </a:p>
        </p:txBody>
      </p:sp>
    </p:spTree>
    <p:extLst>
      <p:ext uri="{BB962C8B-B14F-4D97-AF65-F5344CB8AC3E}">
        <p14:creationId xmlns:p14="http://schemas.microsoft.com/office/powerpoint/2010/main" val="56093518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795</Words>
  <Application>Microsoft Office PowerPoint</Application>
  <PresentationFormat>Widescreen</PresentationFormat>
  <Paragraphs>197</Paragraphs>
  <Slides>20</Slides>
  <Notes>5</Notes>
  <HiddenSlides>3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Office-tema</vt:lpstr>
      <vt:lpstr>   Livsstyrketrening -  et tilbud til medarbeidere i ……………… </vt:lpstr>
      <vt:lpstr>Agenda</vt:lpstr>
      <vt:lpstr> Hva er Livsstyrketrening  </vt:lpstr>
      <vt:lpstr>Dette kurset i livsstyrketrening</vt:lpstr>
      <vt:lpstr>Livsstyrketrening</vt:lpstr>
      <vt:lpstr>Hva er Livsstyrketrening - oppsummering</vt:lpstr>
      <vt:lpstr>Livsstyrketrening – teoretisk rammeverk</vt:lpstr>
      <vt:lpstr>  Hva er helse </vt:lpstr>
      <vt:lpstr>            Hva er helse?</vt:lpstr>
      <vt:lpstr> Hva fremmer helse? </vt:lpstr>
      <vt:lpstr>Forskning på Livsstyrketrening</vt:lpstr>
      <vt:lpstr>       Program på samlingene</vt:lpstr>
      <vt:lpstr>Eksempel på program gruppesamling -  tema Arbeidsglede </vt:lpstr>
      <vt:lpstr>PowerPoint-presentasjon</vt:lpstr>
      <vt:lpstr>          Erfaringer fra gruppedeltakerne:</vt:lpstr>
      <vt:lpstr>Tid og sted for samlingene</vt:lpstr>
      <vt:lpstr>For å delta må du ha ønske om å:</vt:lpstr>
      <vt:lpstr>Evaluering</vt:lpstr>
      <vt:lpstr> Forandringens paradoks: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Livsstyrketrening -  et tilbud til medarbeidere i ………………</dc:title>
  <dc:creator>Liv Haugli</dc:creator>
  <cp:lastModifiedBy>Åse</cp:lastModifiedBy>
  <cp:revision>9</cp:revision>
  <dcterms:created xsi:type="dcterms:W3CDTF">2018-01-29T17:14:24Z</dcterms:created>
  <dcterms:modified xsi:type="dcterms:W3CDTF">2018-11-20T20:52:38Z</dcterms:modified>
</cp:coreProperties>
</file>