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2" r:id="rId1"/>
  </p:sldMasterIdLst>
  <p:notesMasterIdLst>
    <p:notesMasterId r:id="rId33"/>
  </p:notesMasterIdLst>
  <p:sldIdLst>
    <p:sldId id="256" r:id="rId2"/>
    <p:sldId id="257" r:id="rId3"/>
    <p:sldId id="317" r:id="rId4"/>
    <p:sldId id="264" r:id="rId5"/>
    <p:sldId id="265" r:id="rId6"/>
    <p:sldId id="267" r:id="rId7"/>
    <p:sldId id="288" r:id="rId8"/>
    <p:sldId id="289" r:id="rId9"/>
    <p:sldId id="290" r:id="rId10"/>
    <p:sldId id="327" r:id="rId11"/>
    <p:sldId id="328" r:id="rId12"/>
    <p:sldId id="329" r:id="rId13"/>
    <p:sldId id="330" r:id="rId14"/>
    <p:sldId id="336" r:id="rId15"/>
    <p:sldId id="334" r:id="rId16"/>
    <p:sldId id="322" r:id="rId17"/>
    <p:sldId id="341" r:id="rId18"/>
    <p:sldId id="339" r:id="rId19"/>
    <p:sldId id="318" r:id="rId20"/>
    <p:sldId id="337" r:id="rId21"/>
    <p:sldId id="324" r:id="rId22"/>
    <p:sldId id="293" r:id="rId23"/>
    <p:sldId id="326" r:id="rId24"/>
    <p:sldId id="291" r:id="rId25"/>
    <p:sldId id="340" r:id="rId26"/>
    <p:sldId id="294" r:id="rId27"/>
    <p:sldId id="319" r:id="rId28"/>
    <p:sldId id="320" r:id="rId29"/>
    <p:sldId id="331" r:id="rId30"/>
    <p:sldId id="332" r:id="rId31"/>
    <p:sldId id="315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 autoAdjust="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718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5BA8A-5BD6-471F-8A45-072E5FA4A49A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E14D-79FD-46B4-8B4D-B2F4D2763C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74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856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1400"/>
              <a:t>Når jeg blir bevisst noe, kan jeg komme i kontakt med at jeg har mulighet til å velge å gjøre noe annerledes. Jeg har valgmuligheter</a:t>
            </a:r>
            <a:r>
              <a:rPr lang="nb-NO" sz="1400" i="1"/>
              <a:t>, </a:t>
            </a:r>
            <a:r>
              <a:rPr lang="nb-NO" sz="1400"/>
              <a:t>og jeg må ta </a:t>
            </a:r>
            <a:r>
              <a:rPr lang="nb-NO" sz="1400" i="1"/>
              <a:t>ansvar</a:t>
            </a:r>
            <a:r>
              <a:rPr lang="nb-NO" sz="1400"/>
              <a:t> for hva jeg velger. </a:t>
            </a:r>
          </a:p>
        </p:txBody>
      </p:sp>
    </p:spTree>
    <p:extLst>
      <p:ext uri="{BB962C8B-B14F-4D97-AF65-F5344CB8AC3E}">
        <p14:creationId xmlns:p14="http://schemas.microsoft.com/office/powerpoint/2010/main" val="415359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5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122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Tre trinns pustepause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307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5826-4E2E-45AA-BD7E-FB287E12BA2F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036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140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43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B854-C3AC-4BEF-84FD-1F921C26B90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49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4B854-C3AC-4BEF-84FD-1F921C26B90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45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CD6671D-1C9A-4B41-8882-DFB1A437858B}" type="slidenum">
              <a:rPr lang="nb-NO">
                <a:latin typeface="Arial" charset="0"/>
              </a:rPr>
              <a:pPr eaLnBrk="1" hangingPunct="1"/>
              <a:t>6</a:t>
            </a:fld>
            <a:endParaRPr lang="nb-NO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3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5826-4E2E-45AA-BD7E-FB287E12BA2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38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185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73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5826-4E2E-45AA-BD7E-FB287E12BA2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4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1E14D-79FD-46B4-8B4D-B2F4D2763CD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96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01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77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52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29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43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9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58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2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90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70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84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97D2D-E8DF-4063-B47C-4CFAEAFC6761}" type="datetimeFigureOut">
              <a:rPr lang="nb-NO" smtClean="0"/>
              <a:t>20.11.2018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98611-56A9-4163-831C-9EDF8726C29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4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8377" y="966158"/>
            <a:ext cx="9144000" cy="2059243"/>
          </a:xfrm>
        </p:spPr>
        <p:txBody>
          <a:bodyPr/>
          <a:lstStyle/>
          <a:p>
            <a:r>
              <a:rPr lang="nb-NO" dirty="0"/>
              <a:t>Livsstyrketrening gjennom oppmerksomt nærvær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412257"/>
            <a:ext cx="9144000" cy="3100686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Tone Ringdal</a:t>
            </a:r>
          </a:p>
          <a:p>
            <a:r>
              <a:rPr lang="nb-NO" dirty="0"/>
              <a:t>Mottaksteam, Enhet for rus og psykisk helse, Horten kommune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509963"/>
            <a:ext cx="4038600" cy="11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3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Fenomenologi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1715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Vitenskapsteoretisk retning som retter oppmerksomheten mot den enkeltes livsverden - slik den oppfattes og fortolkes av den enkelte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Merleau-Ponty</a:t>
            </a:r>
            <a:r>
              <a:rPr lang="nb-NO" dirty="0"/>
              <a:t>: «Kroppens fenomenologi»:</a:t>
            </a:r>
          </a:p>
          <a:p>
            <a:r>
              <a:rPr lang="nb-NO" dirty="0"/>
              <a:t>Kroppen som meningsbærende og uttrykksfullt subjekt</a:t>
            </a:r>
          </a:p>
          <a:p>
            <a:r>
              <a:rPr lang="nb-NO" dirty="0"/>
              <a:t>Smerter og andre symptomer forstås i sammenheng med personens     livsverden</a:t>
            </a:r>
          </a:p>
          <a:p>
            <a:r>
              <a:rPr lang="nb-NO" dirty="0"/>
              <a:t>Våre erfaringer, tanker, følelser og kroppslige fornemmelser er en kilde til undring, refleksjon og læring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25" y="356658"/>
            <a:ext cx="3850000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1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8667" y="365125"/>
            <a:ext cx="11015133" cy="1325563"/>
          </a:xfrm>
        </p:spPr>
        <p:txBody>
          <a:bodyPr/>
          <a:lstStyle/>
          <a:p>
            <a:r>
              <a:rPr lang="nb-NO" dirty="0"/>
              <a:t>Gestaltpsykologi og</a:t>
            </a:r>
            <a:br>
              <a:rPr lang="nb-NO" dirty="0"/>
            </a:br>
            <a:r>
              <a:rPr lang="nb-NO" dirty="0" err="1"/>
              <a:t>konfluent</a:t>
            </a:r>
            <a:r>
              <a:rPr lang="nb-NO" dirty="0"/>
              <a:t> pedagogikk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2936240"/>
            <a:ext cx="10515600" cy="614948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Menneskets oppfatter og reagerer som helheter</a:t>
            </a:r>
          </a:p>
          <a:p>
            <a:r>
              <a:rPr lang="nb-NO" dirty="0"/>
              <a:t>Noe som er uavsluttet eller ufullført i en persons liv, vil skape uro eller ubalanse og kan stjele energi og krefter inntil det er avsluttet eller fullført</a:t>
            </a:r>
          </a:p>
          <a:p>
            <a:r>
              <a:rPr lang="nb-NO" dirty="0" err="1"/>
              <a:t>Konfluens</a:t>
            </a:r>
            <a:r>
              <a:rPr lang="nb-NO" dirty="0"/>
              <a:t>: flyte sammen, bringe sammen til en helhet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221599"/>
            <a:ext cx="5537199" cy="24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 læringsprinsipper</a:t>
            </a:r>
            <a:br>
              <a:rPr lang="nb-NO" dirty="0"/>
            </a:br>
            <a:r>
              <a:rPr lang="nb-NO" dirty="0"/>
              <a:t> i </a:t>
            </a:r>
            <a:r>
              <a:rPr lang="nb-NO" dirty="0" err="1"/>
              <a:t>konfluent</a:t>
            </a:r>
            <a:r>
              <a:rPr lang="nb-NO" dirty="0"/>
              <a:t> pedagogikk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Å lære er å oppdage</a:t>
            </a:r>
          </a:p>
          <a:p>
            <a:r>
              <a:rPr lang="nb-NO" dirty="0"/>
              <a:t>Å lære gjennom å gjøre egne erfaringer</a:t>
            </a:r>
          </a:p>
          <a:p>
            <a:r>
              <a:rPr lang="nb-NO" dirty="0"/>
              <a:t>Læring skjer både gjennom tanker, følelser og kroppslige erfaringer</a:t>
            </a:r>
          </a:p>
          <a:p>
            <a:r>
              <a:rPr lang="nb-NO" dirty="0"/>
              <a:t>Oppdagelser skjer når jeg er oppmerksomt tilstede </a:t>
            </a:r>
            <a:r>
              <a:rPr lang="nb-NO" i="1" dirty="0"/>
              <a:t>her</a:t>
            </a:r>
            <a:r>
              <a:rPr lang="nb-NO" dirty="0"/>
              <a:t> og </a:t>
            </a:r>
            <a:r>
              <a:rPr lang="nb-NO" i="1" dirty="0"/>
              <a:t>nå</a:t>
            </a:r>
          </a:p>
          <a:p>
            <a:r>
              <a:rPr lang="nb-NO" dirty="0"/>
              <a:t>Læring er prosesser som strekker seg over tid</a:t>
            </a:r>
          </a:p>
          <a:p>
            <a:r>
              <a:rPr lang="nb-NO" dirty="0"/>
              <a:t>Bevisstgjøring og akseptasjon gir muligheter for å ta ansvar og velge</a:t>
            </a:r>
          </a:p>
          <a:p>
            <a:r>
              <a:rPr lang="nb-NO" dirty="0"/>
              <a:t>Læring skjer gjennom relasjon og interaksjon </a:t>
            </a:r>
            <a:r>
              <a:rPr lang="nb-NO"/>
              <a:t>mellom deltakerne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27" y="367625"/>
            <a:ext cx="4778139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Oppmerksomt nærvær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16667"/>
            <a:ext cx="10515600" cy="38778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«Det bevisste nærvær som oppstår når man med vitende og vilje og uten å dømme er til stede i øyeblikket» </a:t>
            </a:r>
          </a:p>
          <a:p>
            <a:pPr marL="0" indent="0">
              <a:buNone/>
            </a:pPr>
            <a:r>
              <a:rPr lang="nb-NO" dirty="0"/>
              <a:t>(</a:t>
            </a:r>
            <a:r>
              <a:rPr lang="nb-NO" dirty="0" err="1"/>
              <a:t>Kabat-Zinn</a:t>
            </a:r>
            <a:r>
              <a:rPr lang="nb-NO" dirty="0"/>
              <a:t>, 2015)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58" y="219457"/>
            <a:ext cx="4050005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3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Oppmerksomt nærvær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Bertelsen (2013): </a:t>
            </a:r>
          </a:p>
          <a:p>
            <a:r>
              <a:rPr lang="nb-NO" dirty="0"/>
              <a:t>Ulike naturlige veier til opplevelsen av oss selv som hele, til hjertets visdom: kroppen, pusten, følelsene våre, kreativiteten og leken - og den delen av vår bevissthet som er våkent klar over seg selv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Binder (2014):</a:t>
            </a:r>
          </a:p>
          <a:p>
            <a:r>
              <a:rPr lang="nb-NO" dirty="0"/>
              <a:t>Empati og medfølelse for seg selv og andre mennesker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87" y="691732"/>
            <a:ext cx="493174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064" y="182245"/>
            <a:ext cx="10515600" cy="1325563"/>
          </a:xfrm>
        </p:spPr>
        <p:txBody>
          <a:bodyPr/>
          <a:lstStyle/>
          <a:p>
            <a:r>
              <a:rPr lang="nb-NO" dirty="0"/>
              <a:t>Holdningene i oppmerksomt nærvær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Vennlig, ikke-dømmende</a:t>
            </a:r>
          </a:p>
          <a:p>
            <a:r>
              <a:rPr lang="nb-NO" dirty="0"/>
              <a:t>Tålmodighet</a:t>
            </a:r>
          </a:p>
          <a:p>
            <a:r>
              <a:rPr lang="nb-NO" dirty="0"/>
              <a:t>Nybegynnersinn/barns blikk</a:t>
            </a:r>
          </a:p>
          <a:p>
            <a:r>
              <a:rPr lang="nb-NO" dirty="0"/>
              <a:t>Aksept/anerkjennelse                                    </a:t>
            </a:r>
          </a:p>
          <a:p>
            <a:r>
              <a:rPr lang="nb-NO" dirty="0"/>
              <a:t>Ikke streve</a:t>
            </a:r>
          </a:p>
          <a:p>
            <a:r>
              <a:rPr lang="nb-NO" dirty="0"/>
              <a:t>Tillit</a:t>
            </a:r>
          </a:p>
          <a:p>
            <a:r>
              <a:rPr lang="nb-NO" dirty="0"/>
              <a:t>Gi slipp/slippe taket</a:t>
            </a:r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1666906"/>
            <a:ext cx="486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9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kurs i Livsstyrketrening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8142" y="2281806"/>
            <a:ext cx="10515600" cy="3978594"/>
          </a:xfrm>
        </p:spPr>
        <p:txBody>
          <a:bodyPr>
            <a:normAutofit/>
          </a:bodyPr>
          <a:lstStyle/>
          <a:p>
            <a:r>
              <a:rPr lang="nb-NO" dirty="0"/>
              <a:t>Å styrke deltakernes helsefremmende ressurser, fremfor å fokusere på plager og symptomer </a:t>
            </a:r>
          </a:p>
          <a:p>
            <a:r>
              <a:rPr lang="nb-NO" dirty="0"/>
              <a:t>Å styrke deltakernes indre autoritet, tro på at de kan ta gode valg og selv finne fram til gode problemløsninger, fremfor å gi råd om hva de burde gjøre </a:t>
            </a:r>
          </a:p>
          <a:p>
            <a:r>
              <a:rPr lang="nb-NO" dirty="0"/>
              <a:t>Å styrke deltakernes evne til å møte ulike situasjoner i livet med en bevisst oppmerksomhet, fremfor å reagere automatisk og ubevisst følge vante handlingsmønstre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187" y="192025"/>
            <a:ext cx="28665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5811839" y="373856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Arial" charset="0"/>
              <a:buNone/>
            </a:pPr>
            <a:endParaRPr lang="nb-NO" altLang="nb-NO" sz="1600">
              <a:latin typeface="Arial Unicode MS" pitchFamily="34" charset="-128"/>
              <a:cs typeface="Arial" charset="0"/>
            </a:endParaRPr>
          </a:p>
        </p:txBody>
      </p:sp>
      <p:sp>
        <p:nvSpPr>
          <p:cNvPr id="101379" name="Rectangle 5"/>
          <p:cNvSpPr>
            <a:spLocks noChangeArrowheads="1"/>
          </p:cNvSpPr>
          <p:nvPr/>
        </p:nvSpPr>
        <p:spPr bwMode="auto">
          <a:xfrm>
            <a:off x="4300539" y="3213101"/>
            <a:ext cx="2262187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80000"/>
              <a:buFont typeface="Arial" charset="0"/>
              <a:buNone/>
            </a:pPr>
            <a:endParaRPr lang="nb-NO" altLang="nb-NO" sz="1600">
              <a:latin typeface="Arial Unicode MS" pitchFamily="34" charset="-128"/>
              <a:cs typeface="Arial" charset="0"/>
            </a:endParaRPr>
          </a:p>
        </p:txBody>
      </p:sp>
      <p:sp>
        <p:nvSpPr>
          <p:cNvPr id="101381" name="Line 7"/>
          <p:cNvSpPr>
            <a:spLocks noChangeShapeType="1"/>
          </p:cNvSpPr>
          <p:nvPr/>
        </p:nvSpPr>
        <p:spPr bwMode="auto">
          <a:xfrm>
            <a:off x="5364163" y="37893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82" name="Line 8"/>
          <p:cNvSpPr>
            <a:spLocks noChangeShapeType="1"/>
          </p:cNvSpPr>
          <p:nvPr/>
        </p:nvSpPr>
        <p:spPr bwMode="auto">
          <a:xfrm flipH="1">
            <a:off x="4965701" y="3933825"/>
            <a:ext cx="398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83" name="Line 9"/>
          <p:cNvSpPr>
            <a:spLocks noChangeShapeType="1"/>
          </p:cNvSpPr>
          <p:nvPr/>
        </p:nvSpPr>
        <p:spPr bwMode="auto">
          <a:xfrm>
            <a:off x="5364164" y="3933825"/>
            <a:ext cx="466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84" name="Line 10"/>
          <p:cNvSpPr>
            <a:spLocks noChangeShapeType="1"/>
          </p:cNvSpPr>
          <p:nvPr/>
        </p:nvSpPr>
        <p:spPr bwMode="auto">
          <a:xfrm flipH="1">
            <a:off x="4965701" y="4652963"/>
            <a:ext cx="398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85" name="Line 11"/>
          <p:cNvSpPr>
            <a:spLocks noChangeShapeType="1"/>
          </p:cNvSpPr>
          <p:nvPr/>
        </p:nvSpPr>
        <p:spPr bwMode="auto">
          <a:xfrm>
            <a:off x="5364163" y="4652963"/>
            <a:ext cx="398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86" name="Line 12"/>
          <p:cNvSpPr>
            <a:spLocks noChangeShapeType="1"/>
          </p:cNvSpPr>
          <p:nvPr/>
        </p:nvSpPr>
        <p:spPr bwMode="auto">
          <a:xfrm>
            <a:off x="3438525" y="3284539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01387" name="Line 13"/>
          <p:cNvSpPr>
            <a:spLocks noChangeShapeType="1"/>
          </p:cNvSpPr>
          <p:nvPr/>
        </p:nvSpPr>
        <p:spPr bwMode="auto">
          <a:xfrm flipV="1">
            <a:off x="3570288" y="4797425"/>
            <a:ext cx="7302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01389" name="Text Box 15"/>
          <p:cNvSpPr txBox="1">
            <a:spLocks noChangeArrowheads="1"/>
          </p:cNvSpPr>
          <p:nvPr/>
        </p:nvSpPr>
        <p:spPr bwMode="auto">
          <a:xfrm>
            <a:off x="8469314" y="2652713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Arial" charset="0"/>
              <a:buNone/>
            </a:pPr>
            <a:endParaRPr lang="nb-NO" altLang="nb-NO" sz="1600">
              <a:latin typeface="Arial Unicode MS" pitchFamily="34" charset="-128"/>
              <a:cs typeface="Arial" charset="0"/>
            </a:endParaRPr>
          </a:p>
        </p:txBody>
      </p:sp>
      <p:sp>
        <p:nvSpPr>
          <p:cNvPr id="101391" name="Line 17"/>
          <p:cNvSpPr>
            <a:spLocks noChangeShapeType="1"/>
          </p:cNvSpPr>
          <p:nvPr/>
        </p:nvSpPr>
        <p:spPr bwMode="auto">
          <a:xfrm>
            <a:off x="8688388" y="3213101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92" name="Line 18"/>
          <p:cNvSpPr>
            <a:spLocks noChangeShapeType="1"/>
          </p:cNvSpPr>
          <p:nvPr/>
        </p:nvSpPr>
        <p:spPr bwMode="auto">
          <a:xfrm flipH="1">
            <a:off x="8488364" y="4005264"/>
            <a:ext cx="2000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93" name="Line 19"/>
          <p:cNvSpPr>
            <a:spLocks noChangeShapeType="1"/>
          </p:cNvSpPr>
          <p:nvPr/>
        </p:nvSpPr>
        <p:spPr bwMode="auto">
          <a:xfrm>
            <a:off x="8688389" y="4005263"/>
            <a:ext cx="3317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94" name="Line 20"/>
          <p:cNvSpPr>
            <a:spLocks noChangeShapeType="1"/>
          </p:cNvSpPr>
          <p:nvPr/>
        </p:nvSpPr>
        <p:spPr bwMode="auto">
          <a:xfrm flipH="1">
            <a:off x="8156576" y="3357563"/>
            <a:ext cx="53181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95" name="Line 21"/>
          <p:cNvSpPr>
            <a:spLocks noChangeShapeType="1"/>
          </p:cNvSpPr>
          <p:nvPr/>
        </p:nvSpPr>
        <p:spPr bwMode="auto">
          <a:xfrm flipH="1">
            <a:off x="8355014" y="3357564"/>
            <a:ext cx="3333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97" name="Line 23"/>
          <p:cNvSpPr>
            <a:spLocks noChangeShapeType="1"/>
          </p:cNvSpPr>
          <p:nvPr/>
        </p:nvSpPr>
        <p:spPr bwMode="auto">
          <a:xfrm>
            <a:off x="5830888" y="2420939"/>
            <a:ext cx="15287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1398" name="Text Box 24"/>
          <p:cNvSpPr txBox="1">
            <a:spLocks noChangeArrowheads="1"/>
          </p:cNvSpPr>
          <p:nvPr/>
        </p:nvSpPr>
        <p:spPr bwMode="auto">
          <a:xfrm>
            <a:off x="6494464" y="2781300"/>
            <a:ext cx="10620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Arial" charset="0"/>
              <a:buNone/>
            </a:pPr>
            <a:r>
              <a:rPr lang="nb-NO" altLang="nb-NO" sz="1700" b="1">
                <a:latin typeface="Calibri" pitchFamily="34" charset="0"/>
                <a:cs typeface="Arial" charset="0"/>
              </a:rPr>
              <a:t>Motstand</a:t>
            </a:r>
          </a:p>
        </p:txBody>
      </p:sp>
      <p:sp>
        <p:nvSpPr>
          <p:cNvPr id="101399" name="Text Box 25"/>
          <p:cNvSpPr txBox="1">
            <a:spLocks noChangeArrowheads="1"/>
          </p:cNvSpPr>
          <p:nvPr/>
        </p:nvSpPr>
        <p:spPr bwMode="auto">
          <a:xfrm>
            <a:off x="4235451" y="5589589"/>
            <a:ext cx="27908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0000"/>
              <a:buFont typeface="Arial" charset="0"/>
              <a:buNone/>
            </a:pPr>
            <a:r>
              <a:rPr lang="nb-NO" altLang="nb-NO" sz="1700" b="1">
                <a:latin typeface="Calibri" pitchFamily="34" charset="0"/>
                <a:cs typeface="Arial" charset="0"/>
              </a:rPr>
              <a:t>Vaner, rutiner, tradisjoner</a:t>
            </a:r>
          </a:p>
        </p:txBody>
      </p:sp>
      <p:sp>
        <p:nvSpPr>
          <p:cNvPr id="101401" name="Oval 27"/>
          <p:cNvSpPr>
            <a:spLocks noChangeArrowheads="1"/>
          </p:cNvSpPr>
          <p:nvPr/>
        </p:nvSpPr>
        <p:spPr bwMode="auto">
          <a:xfrm>
            <a:off x="4500563" y="3357564"/>
            <a:ext cx="1860550" cy="20161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>
              <a:buSzPct val="80000"/>
              <a:buFont typeface="Arial" charset="0"/>
              <a:buNone/>
            </a:pPr>
            <a:endParaRPr lang="nb-NO" altLang="nb-NO" sz="1600">
              <a:latin typeface="Arial Unicode MS" pitchFamily="34" charset="-128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063750" y="188913"/>
            <a:ext cx="7543800" cy="100806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20000" anchor="ctr"/>
          <a:lstStyle/>
          <a:p>
            <a:pPr algn="ctr">
              <a:spcBef>
                <a:spcPct val="50000"/>
              </a:spcBef>
              <a:buSzPct val="80000"/>
            </a:pPr>
            <a:r>
              <a:rPr lang="nb-NO" sz="2800" b="1">
                <a:solidFill>
                  <a:schemeClr val="bg1"/>
                </a:solidFill>
              </a:rPr>
              <a:t>Autopiloten</a:t>
            </a:r>
          </a:p>
        </p:txBody>
      </p:sp>
      <p:sp>
        <p:nvSpPr>
          <p:cNvPr id="28" name="Sektor 27"/>
          <p:cNvSpPr/>
          <p:nvPr/>
        </p:nvSpPr>
        <p:spPr>
          <a:xfrm rot="14574885">
            <a:off x="8500646" y="2912635"/>
            <a:ext cx="292100" cy="287020"/>
          </a:xfrm>
          <a:prstGeom prst="pie">
            <a:avLst>
              <a:gd name="adj1" fmla="val 16973718"/>
              <a:gd name="adj2" fmla="val 16200000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29" name="Tekstboks 2"/>
          <p:cNvSpPr txBox="1">
            <a:spLocks noChangeArrowheads="1"/>
          </p:cNvSpPr>
          <p:nvPr/>
        </p:nvSpPr>
        <p:spPr bwMode="auto">
          <a:xfrm>
            <a:off x="7655481" y="5152072"/>
            <a:ext cx="2065814" cy="1225868"/>
          </a:xfrm>
          <a:prstGeom prst="round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228600" indent="-228600" algn="just"/>
            <a:r>
              <a:rPr lang="nb-NO" sz="1100" dirty="0">
                <a:ea typeface="Times New Roman"/>
              </a:rPr>
              <a:t>Stoppe opp</a:t>
            </a:r>
            <a:endParaRPr lang="nb-NO" sz="1000" dirty="0">
              <a:latin typeface="Times New Roman"/>
              <a:ea typeface="Times New Roman"/>
            </a:endParaRPr>
          </a:p>
          <a:p>
            <a:pPr marL="228600" indent="-228600" algn="just"/>
            <a:r>
              <a:rPr lang="nb-NO" sz="1100" dirty="0">
                <a:ea typeface="Times New Roman"/>
              </a:rPr>
              <a:t>Bli oppmerksom</a:t>
            </a:r>
            <a:endParaRPr lang="nb-NO" sz="1000" dirty="0">
              <a:latin typeface="Times New Roman"/>
              <a:ea typeface="Times New Roman"/>
            </a:endParaRPr>
          </a:p>
          <a:p>
            <a:pPr marL="228600" indent="-228600" algn="just"/>
            <a:r>
              <a:rPr lang="nb-NO" sz="1100" dirty="0">
                <a:ea typeface="Times New Roman"/>
              </a:rPr>
              <a:t>Motstand</a:t>
            </a:r>
            <a:endParaRPr lang="nb-NO" sz="1000" dirty="0">
              <a:latin typeface="Times New Roman"/>
              <a:ea typeface="Times New Roman"/>
            </a:endParaRPr>
          </a:p>
          <a:p>
            <a:pPr marL="228600" indent="-228600" algn="just"/>
            <a:r>
              <a:rPr lang="nb-NO" sz="1100" dirty="0">
                <a:ea typeface="Times New Roman"/>
              </a:rPr>
              <a:t>Valg</a:t>
            </a:r>
            <a:endParaRPr lang="nb-NO" sz="1000" dirty="0">
              <a:latin typeface="Times New Roman"/>
              <a:ea typeface="Times New Roman"/>
            </a:endParaRPr>
          </a:p>
          <a:p>
            <a:pPr marL="228600" indent="-228600" algn="just"/>
            <a:r>
              <a:rPr lang="nb-NO" sz="1100" dirty="0">
                <a:ea typeface="Times New Roman"/>
              </a:rPr>
              <a:t>Ansvar</a:t>
            </a:r>
            <a:endParaRPr lang="nb-NO" sz="1000" dirty="0">
              <a:latin typeface="Times New Roman"/>
              <a:ea typeface="Times New Roman"/>
            </a:endParaRPr>
          </a:p>
          <a:p>
            <a:pPr marL="228600" indent="-228600" algn="just"/>
            <a:r>
              <a:rPr lang="nb-NO" sz="1100" dirty="0">
                <a:ea typeface="Times New Roman"/>
              </a:rPr>
              <a:t>Frihet</a:t>
            </a:r>
            <a:endParaRPr lang="nb-NO" sz="1000" dirty="0">
              <a:latin typeface="Times New Roman"/>
              <a:ea typeface="Times New Roman"/>
            </a:endParaRPr>
          </a:p>
        </p:txBody>
      </p:sp>
      <p:sp>
        <p:nvSpPr>
          <p:cNvPr id="30" name="Tekstboks 51"/>
          <p:cNvSpPr txBox="1"/>
          <p:nvPr/>
        </p:nvSpPr>
        <p:spPr>
          <a:xfrm>
            <a:off x="6905943" y="4652963"/>
            <a:ext cx="2501265" cy="241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1000" dirty="0">
                <a:ea typeface="Times New Roman"/>
              </a:rPr>
              <a:t>Se sine tanke- og handlingsmønstre utenfra</a:t>
            </a:r>
            <a:endParaRPr lang="nb-NO" sz="1200" dirty="0">
              <a:latin typeface="Times New Roman"/>
              <a:ea typeface="Times New Roman"/>
            </a:endParaRPr>
          </a:p>
        </p:txBody>
      </p:sp>
      <p:sp>
        <p:nvSpPr>
          <p:cNvPr id="31" name="Smilefjes 30"/>
          <p:cNvSpPr/>
          <p:nvPr/>
        </p:nvSpPr>
        <p:spPr>
          <a:xfrm>
            <a:off x="5240656" y="3518305"/>
            <a:ext cx="247015" cy="276860"/>
          </a:xfrm>
          <a:prstGeom prst="smileyFace">
            <a:avLst>
              <a:gd name="adj" fmla="val 1739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cxnSp>
        <p:nvCxnSpPr>
          <p:cNvPr id="32" name="Rett pil 31"/>
          <p:cNvCxnSpPr/>
          <p:nvPr/>
        </p:nvCxnSpPr>
        <p:spPr>
          <a:xfrm flipH="1">
            <a:off x="7176121" y="3043238"/>
            <a:ext cx="1312243" cy="493712"/>
          </a:xfrm>
          <a:prstGeom prst="straightConnector1">
            <a:avLst/>
          </a:prstGeom>
          <a:ln w="9525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2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avklaringer før oppstart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Rammene</a:t>
            </a:r>
          </a:p>
          <a:p>
            <a:r>
              <a:rPr lang="nb-NO" dirty="0"/>
              <a:t>Hensikten med de enkelte temaene og øvelsene</a:t>
            </a:r>
          </a:p>
          <a:p>
            <a:r>
              <a:rPr lang="nb-NO" dirty="0"/>
              <a:t>Relasjonen til kursdeltakerne (likeverdig møte)</a:t>
            </a:r>
          </a:p>
          <a:p>
            <a:r>
              <a:rPr lang="nb-NO" dirty="0"/>
              <a:t>Innhold (temaer)</a:t>
            </a:r>
          </a:p>
          <a:p>
            <a:r>
              <a:rPr lang="nb-NO" dirty="0"/>
              <a:t>Metoder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1" y="474089"/>
            <a:ext cx="365270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8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Rammene for kurs i </a:t>
            </a:r>
            <a:br>
              <a:rPr lang="nb-NO" dirty="0"/>
            </a:br>
            <a:r>
              <a:rPr lang="nb-NO" dirty="0"/>
              <a:t>Livsstyrketrening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Informasjonsmøte</a:t>
            </a:r>
          </a:p>
          <a:p>
            <a:r>
              <a:rPr lang="nb-NO" dirty="0"/>
              <a:t>10 samlinger á 4 - 4, 5 timer, stort sett ukentlig</a:t>
            </a:r>
          </a:p>
          <a:p>
            <a:r>
              <a:rPr lang="nb-NO" dirty="0"/>
              <a:t>8-12 deltakere</a:t>
            </a:r>
          </a:p>
          <a:p>
            <a:r>
              <a:rPr lang="nb-NO" dirty="0"/>
              <a:t>2 livsstyrketrenere</a:t>
            </a:r>
          </a:p>
          <a:p>
            <a:r>
              <a:rPr lang="nb-NO" dirty="0"/>
              <a:t>Oppfølgingssamling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25" y="365125"/>
            <a:ext cx="4050005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                                            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Helsefremmende arbeid</a:t>
            </a:r>
          </a:p>
          <a:p>
            <a:r>
              <a:rPr lang="nb-NO" dirty="0"/>
              <a:t>Livsstyrketrening – </a:t>
            </a:r>
          </a:p>
          <a:p>
            <a:pPr marL="0" indent="0">
              <a:buNone/>
            </a:pPr>
            <a:r>
              <a:rPr lang="nb-NO" dirty="0"/>
              <a:t>   bakgrunn, hensikt, innhold, forskning</a:t>
            </a:r>
          </a:p>
          <a:p>
            <a:r>
              <a:rPr lang="nb-NO" dirty="0"/>
              <a:t>Erfaringer fra Horten kommune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78" y="1901952"/>
            <a:ext cx="2925890" cy="26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Hensikten med 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dirty="0"/>
              <a:t>Legge til rette for oppdagelser</a:t>
            </a:r>
          </a:p>
          <a:p>
            <a:pPr lvl="0"/>
            <a:r>
              <a:rPr lang="nb-NO" dirty="0"/>
              <a:t>Invitasjoner</a:t>
            </a:r>
          </a:p>
          <a:p>
            <a:pPr lvl="0"/>
            <a:r>
              <a:rPr lang="nb-NO" dirty="0"/>
              <a:t>Veilederens ansvar er å bidra til at den enkelte kan øke sin bevissthet om egne ressurser og muligheter - og hva som kan fremme/hemme bruken av disse i hverdagen </a:t>
            </a:r>
          </a:p>
          <a:p>
            <a:pPr lvl="0"/>
            <a:r>
              <a:rPr lang="nb-NO" dirty="0"/>
              <a:t>Veiledningen skal være et bidrag til økt selvforståelse og gi økt styrke til å handle ut fra egne verdier og valg </a:t>
            </a:r>
          </a:p>
          <a:p>
            <a:r>
              <a:rPr lang="nb-NO" dirty="0"/>
              <a:t>"Det jeg er bevisst, kan jeg gjøre noe med.  Det jeg ikke er bevisst, vil gjøre noe med meg” </a:t>
            </a:r>
          </a:p>
          <a:p>
            <a:r>
              <a:rPr lang="nb-NO" dirty="0"/>
              <a:t>Likeverdig relasjon – likeverdig kunnskap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424" y="365125"/>
            <a:ext cx="2286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4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Trening i oppmerksomt nærvær:</a:t>
            </a:r>
          </a:p>
          <a:p>
            <a:pPr marL="0" indent="0">
              <a:buNone/>
            </a:pPr>
            <a:r>
              <a:rPr lang="nb-NO" dirty="0"/>
              <a:t> • Kroppsskanning</a:t>
            </a:r>
          </a:p>
          <a:p>
            <a:pPr marL="0" indent="0">
              <a:buNone/>
            </a:pPr>
            <a:r>
              <a:rPr lang="nb-NO" dirty="0"/>
              <a:t> • Sittende oppmerksomhet</a:t>
            </a:r>
          </a:p>
          <a:p>
            <a:pPr marL="0" indent="0">
              <a:buNone/>
            </a:pPr>
            <a:r>
              <a:rPr lang="nb-NO" dirty="0"/>
              <a:t> • Gående oppmerksomhet</a:t>
            </a:r>
          </a:p>
          <a:p>
            <a:pPr marL="0" indent="0">
              <a:buNone/>
            </a:pPr>
            <a:r>
              <a:rPr lang="nb-NO" dirty="0"/>
              <a:t> • Enkle fysiske yogaøvelser</a:t>
            </a:r>
          </a:p>
          <a:p>
            <a:pPr marL="0" indent="0">
              <a:buNone/>
            </a:pPr>
            <a:r>
              <a:rPr lang="nb-NO" dirty="0"/>
              <a:t> • Oppmerksom tilstedeværelse i daglige aktiviteter 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2" y="421625"/>
            <a:ext cx="4219662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9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93240"/>
            <a:ext cx="10515600" cy="49998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Oppmerksomhet til musikk </a:t>
            </a:r>
          </a:p>
          <a:p>
            <a:r>
              <a:rPr lang="nb-NO" dirty="0"/>
              <a:t>Oppmerksom bevegelse (med eller uten musikk) </a:t>
            </a:r>
          </a:p>
          <a:p>
            <a:r>
              <a:rPr lang="nb-NO" dirty="0"/>
              <a:t>Fantasireiser/kreative tankereiser</a:t>
            </a:r>
          </a:p>
          <a:p>
            <a:r>
              <a:rPr lang="nb-NO" dirty="0"/>
              <a:t>Kognitive refleksjonsøvelser (ufullstendige setninger)</a:t>
            </a:r>
          </a:p>
          <a:p>
            <a:r>
              <a:rPr lang="nb-NO" dirty="0"/>
              <a:t>Dele egne tanker, følelser, reaksjoner og  refleksjoner med en eller flere i gruppen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854" y="610720"/>
            <a:ext cx="41760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Form og farge (blanke ark og fargestifter)</a:t>
            </a:r>
          </a:p>
          <a:p>
            <a:r>
              <a:rPr lang="nb-NO" dirty="0"/>
              <a:t>Loggskriving  </a:t>
            </a:r>
          </a:p>
          <a:p>
            <a:r>
              <a:rPr lang="nb-NO" dirty="0"/>
              <a:t>Dikt</a:t>
            </a:r>
          </a:p>
          <a:p>
            <a:r>
              <a:rPr lang="nb-NO" dirty="0"/>
              <a:t>Billedkort</a:t>
            </a:r>
          </a:p>
          <a:p>
            <a:r>
              <a:rPr lang="nb-NO" dirty="0"/>
              <a:t>Veiledning</a:t>
            </a:r>
          </a:p>
          <a:p>
            <a:r>
              <a:rPr lang="nb-NO" dirty="0"/>
              <a:t>Hjemmeoppgaver: Oppmerksomhetsøvelser og loggskriving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40" y="583625"/>
            <a:ext cx="331627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7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0249" y="373926"/>
            <a:ext cx="10515600" cy="782540"/>
          </a:xfrm>
        </p:spPr>
        <p:txBody>
          <a:bodyPr>
            <a:normAutofit/>
          </a:bodyPr>
          <a:lstStyle/>
          <a:p>
            <a:r>
              <a:rPr lang="nb-NO" dirty="0"/>
              <a:t>Livstemaene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0249" y="1290918"/>
            <a:ext cx="10515600" cy="5156633"/>
          </a:xfrm>
        </p:spPr>
        <p:txBody>
          <a:bodyPr>
            <a:noAutofit/>
          </a:bodyPr>
          <a:lstStyle/>
          <a:p>
            <a:r>
              <a:rPr lang="nb-NO" dirty="0"/>
              <a:t>Hvis kroppen kunne snakke</a:t>
            </a:r>
          </a:p>
          <a:p>
            <a:r>
              <a:rPr lang="nb-NO" dirty="0"/>
              <a:t>Hvem er jeg? Med fokus på ressurser</a:t>
            </a:r>
          </a:p>
          <a:p>
            <a:r>
              <a:rPr lang="nb-NO" dirty="0"/>
              <a:t>Verdier – hva er viktig for meg?</a:t>
            </a:r>
          </a:p>
          <a:p>
            <a:r>
              <a:rPr lang="nb-NO" dirty="0"/>
              <a:t>Hva trenger jeg? Om å sette egne grenser</a:t>
            </a:r>
          </a:p>
          <a:p>
            <a:r>
              <a:rPr lang="nb-NO" dirty="0"/>
              <a:t>«Sterke» og «svake» sider</a:t>
            </a:r>
          </a:p>
          <a:p>
            <a:r>
              <a:rPr lang="nb-NO" dirty="0"/>
              <a:t>Glede</a:t>
            </a:r>
          </a:p>
          <a:p>
            <a:r>
              <a:rPr lang="nb-NO" dirty="0"/>
              <a:t>Dårlig samvittighet</a:t>
            </a:r>
          </a:p>
          <a:p>
            <a:r>
              <a:rPr lang="nb-NO" dirty="0"/>
              <a:t>Sinne</a:t>
            </a:r>
          </a:p>
          <a:p>
            <a:r>
              <a:rPr lang="nb-NO" dirty="0"/>
              <a:t>Ressurser, muligheter og valg</a:t>
            </a:r>
          </a:p>
          <a:p>
            <a:r>
              <a:rPr lang="nb-NO" dirty="0"/>
              <a:t>Avslutning, forankring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7461349" y="2723051"/>
            <a:ext cx="6045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Invitasjon til en nærværsøvelse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0397"/>
            <a:ext cx="10580183" cy="3600000"/>
          </a:xfrm>
        </p:spPr>
      </p:pic>
    </p:spTree>
    <p:extLst>
      <p:ext uri="{BB962C8B-B14F-4D97-AF65-F5344CB8AC3E}">
        <p14:creationId xmlns:p14="http://schemas.microsoft.com/office/powerpoint/2010/main" val="91228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325563"/>
          </a:xfrm>
        </p:spPr>
        <p:txBody>
          <a:bodyPr/>
          <a:lstStyle/>
          <a:p>
            <a:r>
              <a:rPr lang="nb-NO" dirty="0"/>
              <a:t>Forskning på Livsstyrketrening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9022" y="1825625"/>
            <a:ext cx="10515600" cy="4351338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Steen og Haugli (2001)</a:t>
            </a:r>
          </a:p>
          <a:p>
            <a:r>
              <a:rPr lang="nb-NO" dirty="0" err="1"/>
              <a:t>Zangi</a:t>
            </a:r>
            <a:r>
              <a:rPr lang="nb-NO" dirty="0"/>
              <a:t> (2012)</a:t>
            </a:r>
          </a:p>
          <a:p>
            <a:r>
              <a:rPr lang="nb-NO" dirty="0"/>
              <a:t>Pilotprosjekt (2014 og 2015):</a:t>
            </a:r>
          </a:p>
          <a:p>
            <a:pPr marL="0" indent="0">
              <a:buNone/>
            </a:pPr>
            <a:r>
              <a:rPr lang="nb-NO" dirty="0"/>
              <a:t>   Kurs for sykemeldte ansatte</a:t>
            </a:r>
          </a:p>
          <a:p>
            <a:r>
              <a:rPr lang="nb-NO" dirty="0"/>
              <a:t>Nytt doktorgradsarbeid starter nå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57" y="4052963"/>
            <a:ext cx="2124000" cy="2124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81" y="553585"/>
            <a:ext cx="2247419" cy="2124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76" y="553585"/>
            <a:ext cx="1573334" cy="2124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0537" y="3045417"/>
            <a:ext cx="2530515" cy="16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9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4892" y="276838"/>
            <a:ext cx="11404439" cy="1212551"/>
          </a:xfrm>
        </p:spPr>
        <p:txBody>
          <a:bodyPr>
            <a:normAutofit/>
          </a:bodyPr>
          <a:lstStyle/>
          <a:p>
            <a:r>
              <a:rPr lang="nb-NO" dirty="0"/>
              <a:t>Erfaringer fra Horten kommune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4892" y="1845578"/>
            <a:ext cx="11203802" cy="51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Enhet for rus og psykisk helse</a:t>
            </a:r>
          </a:p>
          <a:p>
            <a:r>
              <a:rPr lang="nb-NO" dirty="0"/>
              <a:t>Mottaksteam tilbyr kurs i Livsstyrketrening</a:t>
            </a:r>
          </a:p>
          <a:p>
            <a:r>
              <a:rPr lang="nb-NO" dirty="0"/>
              <a:t>Gratis tilbud til alle innbyggere i Horten over 18 år</a:t>
            </a:r>
          </a:p>
          <a:p>
            <a:r>
              <a:rPr lang="nb-NO" dirty="0"/>
              <a:t>Kan selv ta kontakt og melde seg på neste kurs</a:t>
            </a:r>
          </a:p>
          <a:p>
            <a:r>
              <a:rPr lang="nb-NO" dirty="0"/>
              <a:t>Informasjon på nettsiden til kommunen</a:t>
            </a:r>
          </a:p>
          <a:p>
            <a:r>
              <a:rPr lang="nb-NO" dirty="0"/>
              <a:t>Undertegner en kontrakt ved oppstart av kurs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86" y="725990"/>
            <a:ext cx="3665295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9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Horten kommune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Leger, psykologer, Nav, Frisklivssentralen, </a:t>
            </a:r>
          </a:p>
          <a:p>
            <a:pPr marL="0" indent="0">
              <a:buNone/>
            </a:pPr>
            <a:r>
              <a:rPr lang="nb-NO" dirty="0"/>
              <a:t>   helsestasjonen, Familiehuset, attføringsbedrifter m.m., </a:t>
            </a:r>
          </a:p>
          <a:p>
            <a:pPr marL="0" indent="0">
              <a:buNone/>
            </a:pPr>
            <a:r>
              <a:rPr lang="nb-NO" dirty="0"/>
              <a:t>   er kjent med tilbudet</a:t>
            </a:r>
          </a:p>
          <a:p>
            <a:r>
              <a:rPr lang="nb-NO" dirty="0"/>
              <a:t>Mange har hørt om kurset fra tidligere deltakere</a:t>
            </a:r>
          </a:p>
          <a:p>
            <a:r>
              <a:rPr lang="nb-NO" dirty="0"/>
              <a:t>6 kurs pr. år</a:t>
            </a:r>
          </a:p>
          <a:p>
            <a:r>
              <a:rPr lang="nb-NO" dirty="0"/>
              <a:t>Møteplassen</a:t>
            </a:r>
          </a:p>
          <a:p>
            <a:r>
              <a:rPr lang="nb-NO" dirty="0"/>
              <a:t>Evalueringer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28" y="365125"/>
            <a:ext cx="384100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3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	Evalueringer fra våre deltakere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30" y="2355690"/>
            <a:ext cx="5728656" cy="2448000"/>
          </a:xfrm>
        </p:spPr>
      </p:pic>
    </p:spTree>
    <p:extLst>
      <p:ext uri="{BB962C8B-B14F-4D97-AF65-F5344CB8AC3E}">
        <p14:creationId xmlns:p14="http://schemas.microsoft.com/office/powerpoint/2010/main" val="102954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Helsefremmende 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38525"/>
            <a:ext cx="10515600" cy="4138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Ottawa-charteret (1986):</a:t>
            </a:r>
          </a:p>
          <a:p>
            <a:r>
              <a:rPr lang="nb-NO" dirty="0"/>
              <a:t>En frigjørende og tilretteleggende prosess, som skal bidra til at den enkelte kan oppleve egenkontroll, bedre sin helse og leve et aktivt og produktivt liv </a:t>
            </a:r>
          </a:p>
          <a:p>
            <a:r>
              <a:rPr lang="nb-NO" dirty="0"/>
              <a:t>Prosessen strekker seg lenger enn til å bare omfatte sunn livsstil – det gjelder selve menneskets velvære</a:t>
            </a:r>
          </a:p>
          <a:p>
            <a:r>
              <a:rPr lang="nb-NO" dirty="0"/>
              <a:t>For å nå frem til en tilstand av fysisk, psykisk og sosialt velvære, må et individ eller en gruppe være i stand til å kunne identifisere, og virkeliggjøre sine forhåpninger, tilfredsstille sine behov og endre, eller mestre sitt miljø</a:t>
            </a:r>
          </a:p>
          <a:p>
            <a:r>
              <a:rPr lang="nb-NO" dirty="0"/>
              <a:t>Fylle på med ting som er gode og positive og som gjør at folk får det bedre</a:t>
            </a:r>
          </a:p>
          <a:p>
            <a:r>
              <a:rPr lang="nb-NO" dirty="0"/>
              <a:t>Helse skapes der vi lever og utfolder oss, lærer, arbeider, leker og elsker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9" y="192468"/>
            <a:ext cx="3276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417125"/>
            <a:ext cx="10515600" cy="3759838"/>
          </a:xfrm>
        </p:spPr>
        <p:txBody>
          <a:bodyPr/>
          <a:lstStyle/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«Takk for en kjempegod erfaring som har gitt meg styrke, selvtillit og glede i livet mitt. Nå begynner det gode livet mitt med å se glede, føle og gi kjærlighet, se verden, blomster, fjell og himmelen, ta og føle på verden. Suge inn alt som skjer og ikke minst nyte det positive».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66" y="304688"/>
            <a:ext cx="743034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3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5402"/>
            <a:ext cx="11268000" cy="1908000"/>
          </a:xfrm>
        </p:spPr>
        <p:txBody>
          <a:bodyPr/>
          <a:lstStyle/>
          <a:p>
            <a:r>
              <a:rPr lang="nb-NO" dirty="0"/>
              <a:t>                          Takk for meg!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1" y="1440614"/>
            <a:ext cx="11012905" cy="534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10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29436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Generelle motstandsressurser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Styrke</a:t>
            </a:r>
          </a:p>
          <a:p>
            <a:r>
              <a:rPr lang="nb-NO" dirty="0"/>
              <a:t>Intelligens</a:t>
            </a:r>
          </a:p>
          <a:p>
            <a:r>
              <a:rPr lang="nb-NO" dirty="0"/>
              <a:t>Kunnskap</a:t>
            </a:r>
          </a:p>
          <a:p>
            <a:r>
              <a:rPr lang="nb-NO" dirty="0"/>
              <a:t>Selvforståelse</a:t>
            </a:r>
          </a:p>
          <a:p>
            <a:r>
              <a:rPr lang="nb-NO" dirty="0"/>
              <a:t>Mestringsstrategier</a:t>
            </a:r>
          </a:p>
          <a:p>
            <a:r>
              <a:rPr lang="nb-NO" dirty="0"/>
              <a:t>Materielle ressurser</a:t>
            </a:r>
          </a:p>
          <a:p>
            <a:r>
              <a:rPr lang="nb-NO" dirty="0"/>
              <a:t>Historisk og sosial/kulturell kontekst</a:t>
            </a:r>
          </a:p>
          <a:p>
            <a:r>
              <a:rPr lang="nb-NO" dirty="0"/>
              <a:t>Kontinuitet, oversikt, kontroll</a:t>
            </a:r>
          </a:p>
          <a:p>
            <a:r>
              <a:rPr lang="nb-NO" dirty="0"/>
              <a:t>Religion, verdier</a:t>
            </a:r>
          </a:p>
          <a:p>
            <a:pPr marL="109728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0" y="2394398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Helsefokus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viktig for deg?</a:t>
            </a:r>
          </a:p>
          <a:p>
            <a:r>
              <a:rPr lang="nb-NO" dirty="0"/>
              <a:t>Muligheter og ressurser</a:t>
            </a:r>
          </a:p>
          <a:p>
            <a:r>
              <a:rPr lang="nb-NO" dirty="0"/>
              <a:t>Hva er dine verdier?</a:t>
            </a:r>
          </a:p>
          <a:p>
            <a:r>
              <a:rPr lang="nb-NO" dirty="0"/>
              <a:t>Hva er dine talenter, drømmer, håp?</a:t>
            </a:r>
          </a:p>
          <a:p>
            <a:r>
              <a:rPr lang="nb-NO" dirty="0"/>
              <a:t>Hva motiverer deg?</a:t>
            </a:r>
          </a:p>
          <a:p>
            <a:r>
              <a:rPr lang="nb-NO" dirty="0"/>
              <a:t>Vennskap og relasjoner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74" y="1825625"/>
            <a:ext cx="4133324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6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2004" y="365124"/>
            <a:ext cx="11051796" cy="1325563"/>
          </a:xfrm>
        </p:spPr>
        <p:txBody>
          <a:bodyPr/>
          <a:lstStyle/>
          <a:p>
            <a:pPr eaLnBrk="1" hangingPunct="1"/>
            <a:r>
              <a:rPr lang="nb-NO" dirty="0"/>
              <a:t> Empowerment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7818" y="2491529"/>
            <a:ext cx="10515600" cy="48100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dirty="0"/>
              <a:t>En forutsetning for helse</a:t>
            </a:r>
          </a:p>
          <a:p>
            <a:pPr>
              <a:lnSpc>
                <a:spcPct val="80000"/>
              </a:lnSpc>
            </a:pPr>
            <a:r>
              <a:rPr lang="nb-NO" dirty="0"/>
              <a:t>Bemyndigelse, myndiggjøring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Bevisstgjøring </a:t>
            </a:r>
          </a:p>
          <a:p>
            <a:pPr eaLnBrk="1" hangingPunct="1">
              <a:lnSpc>
                <a:spcPct val="80000"/>
              </a:lnSpc>
            </a:pPr>
            <a:r>
              <a:rPr lang="nb-NO" sz="2800" dirty="0"/>
              <a:t>Empowerment på flere nivå</a:t>
            </a:r>
          </a:p>
          <a:p>
            <a:pPr eaLnBrk="1" hangingPunct="1">
              <a:lnSpc>
                <a:spcPct val="80000"/>
              </a:lnSpc>
            </a:pPr>
            <a:r>
              <a:rPr lang="nb-NO" sz="2800" dirty="0"/>
              <a:t>Den enkelte selv ekspert på eget liv</a:t>
            </a:r>
          </a:p>
          <a:p>
            <a:pPr>
              <a:lnSpc>
                <a:spcPct val="80000"/>
              </a:lnSpc>
            </a:pPr>
            <a:r>
              <a:rPr lang="nb-NO" dirty="0"/>
              <a:t>Utvikling og bruk av menneskets ressurser og krefter</a:t>
            </a:r>
          </a:p>
          <a:p>
            <a:pPr>
              <a:lnSpc>
                <a:spcPct val="80000"/>
              </a:lnSpc>
            </a:pPr>
            <a:r>
              <a:rPr lang="nb-NO" dirty="0"/>
              <a:t>Livsstyrketrening – et norsk ord for </a:t>
            </a:r>
            <a:r>
              <a:rPr lang="nb-NO" dirty="0" err="1"/>
              <a:t>empowerment</a:t>
            </a:r>
            <a:endParaRPr lang="nb-NO" dirty="0"/>
          </a:p>
          <a:p>
            <a:pPr marL="109728" indent="0">
              <a:lnSpc>
                <a:spcPct val="80000"/>
              </a:lnSpc>
              <a:buNone/>
            </a:pPr>
            <a:endParaRPr lang="nb-NO" sz="28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3" y="177674"/>
            <a:ext cx="4752000" cy="282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 Livsstyrke – livskraft – </a:t>
            </a:r>
            <a:r>
              <a:rPr lang="nb-NO" dirty="0" err="1"/>
              <a:t>empowerment</a:t>
            </a:r>
            <a:br>
              <a:rPr lang="nb-NO" dirty="0"/>
            </a:br>
            <a:r>
              <a:rPr lang="nb-NO" dirty="0"/>
              <a:t>           Frigjøring fra indre og ytre fengsler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37" y="1889220"/>
            <a:ext cx="6328921" cy="3888000"/>
          </a:xfrm>
        </p:spPr>
      </p:pic>
    </p:spTree>
    <p:extLst>
      <p:ext uri="{BB962C8B-B14F-4D97-AF65-F5344CB8AC3E}">
        <p14:creationId xmlns:p14="http://schemas.microsoft.com/office/powerpoint/2010/main" val="41001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3032" y="192025"/>
            <a:ext cx="10960768" cy="1288361"/>
          </a:xfrm>
        </p:spPr>
        <p:txBody>
          <a:bodyPr/>
          <a:lstStyle/>
          <a:p>
            <a:r>
              <a:rPr lang="nb-NO" dirty="0"/>
              <a:t>Livsstyrketrening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6726" y="2053389"/>
            <a:ext cx="10515600" cy="4155657"/>
          </a:xfrm>
        </p:spPr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ct val="50000"/>
              </a:spcBef>
              <a:spcAft>
                <a:spcPts val="600"/>
              </a:spcAft>
              <a:buSzPct val="80000"/>
              <a:buFontTx/>
              <a:buChar char="•"/>
              <a:tabLst>
                <a:tab pos="539750" algn="l"/>
              </a:tabLst>
            </a:pPr>
            <a:r>
              <a:rPr lang="nb-NO" dirty="0">
                <a:latin typeface="Calibri" pitchFamily="34" charset="0"/>
                <a:cs typeface="Arial" charset="0"/>
              </a:rPr>
              <a:t>Gruppebasert kurs utarbeidet og evaluert av Eldri Steen og Liv Haugli (2001)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50000"/>
              </a:spcBef>
              <a:spcAft>
                <a:spcPts val="600"/>
              </a:spcAft>
              <a:buSzPct val="80000"/>
              <a:buFontTx/>
              <a:buChar char="•"/>
              <a:tabLst>
                <a:tab pos="539750" algn="l"/>
              </a:tabLst>
            </a:pPr>
            <a:r>
              <a:rPr lang="nb-NO" dirty="0">
                <a:latin typeface="Calibri" pitchFamily="34" charset="0"/>
                <a:cs typeface="Arial" charset="0"/>
              </a:rPr>
              <a:t>Utviklet i samarbeid med personer med langvarige muskel- og skjelettsmerter og helsepersonell fra ulike profesjoner</a:t>
            </a:r>
          </a:p>
          <a:p>
            <a:pPr marL="342900" indent="-342900" eaLnBrk="0" hangingPunct="0">
              <a:spcBef>
                <a:spcPct val="50000"/>
              </a:spcBef>
              <a:spcAft>
                <a:spcPts val="600"/>
              </a:spcAft>
              <a:buSzPct val="80000"/>
              <a:buFontTx/>
              <a:buChar char="•"/>
              <a:tabLst>
                <a:tab pos="539750" algn="l"/>
              </a:tabLst>
            </a:pPr>
            <a:r>
              <a:rPr lang="nb-NO" dirty="0">
                <a:latin typeface="Calibri" pitchFamily="34" charset="0"/>
                <a:cs typeface="Arial" charset="0"/>
              </a:rPr>
              <a:t>Innhold og hensikt: </a:t>
            </a:r>
            <a:r>
              <a:rPr lang="nb-NO" i="1" dirty="0">
                <a:latin typeface="Calibri" pitchFamily="34" charset="0"/>
                <a:cs typeface="Arial" charset="0"/>
              </a:rPr>
              <a:t>”å trene sin egen livsstyrke”</a:t>
            </a:r>
            <a:endParaRPr lang="nb-NO" sz="180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50000"/>
              </a:spcBef>
              <a:spcAft>
                <a:spcPts val="600"/>
              </a:spcAft>
              <a:buSzPct val="80000"/>
              <a:buFontTx/>
              <a:buChar char="•"/>
              <a:tabLst>
                <a:tab pos="539750" algn="l"/>
              </a:tabLst>
            </a:pPr>
            <a:r>
              <a:rPr lang="nb-NO" dirty="0">
                <a:latin typeface="Calibri" pitchFamily="34" charset="0"/>
                <a:cs typeface="Arial" charset="0"/>
              </a:rPr>
              <a:t>Engelsk navn: </a:t>
            </a:r>
            <a:r>
              <a:rPr lang="nb-NO" dirty="0" err="1">
                <a:latin typeface="Calibri" pitchFamily="34" charset="0"/>
                <a:cs typeface="Arial" charset="0"/>
              </a:rPr>
              <a:t>Vitality</a:t>
            </a:r>
            <a:r>
              <a:rPr lang="nb-NO" dirty="0">
                <a:latin typeface="Calibri" pitchFamily="34" charset="0"/>
                <a:cs typeface="Arial" charset="0"/>
              </a:rPr>
              <a:t> Training</a:t>
            </a:r>
          </a:p>
          <a:p>
            <a:pPr marL="342900" indent="-342900" eaLnBrk="0" hangingPunct="0">
              <a:spcBef>
                <a:spcPct val="50000"/>
              </a:spcBef>
              <a:spcAft>
                <a:spcPts val="600"/>
              </a:spcAft>
              <a:buSzPct val="80000"/>
              <a:buFontTx/>
              <a:buChar char="•"/>
              <a:tabLst>
                <a:tab pos="539750" algn="l"/>
              </a:tabLst>
            </a:pPr>
            <a:r>
              <a:rPr lang="nb-NO" dirty="0">
                <a:latin typeface="Calibri" pitchFamily="34" charset="0"/>
                <a:cs typeface="Arial" charset="0"/>
              </a:rPr>
              <a:t>Vitalitet = ”livskraft, livsglede og levedyktighet”</a:t>
            </a:r>
          </a:p>
          <a:p>
            <a:pPr marL="0" indent="0" eaLnBrk="0" hangingPunct="0">
              <a:spcBef>
                <a:spcPct val="50000"/>
              </a:spcBef>
              <a:spcAft>
                <a:spcPts val="600"/>
              </a:spcAft>
              <a:buSzPct val="80000"/>
              <a:buNone/>
              <a:tabLst>
                <a:tab pos="539750" algn="l"/>
              </a:tabLst>
            </a:pPr>
            <a:endParaRPr lang="nb-NO" dirty="0">
              <a:latin typeface="Calibri" pitchFamily="34" charset="0"/>
              <a:cs typeface="Arial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46" y="325906"/>
            <a:ext cx="5002488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Teorigrunnlag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Tre grunnpilarer: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Fenomenologi</a:t>
            </a:r>
          </a:p>
          <a:p>
            <a:r>
              <a:rPr lang="nb-NO" dirty="0"/>
              <a:t>Gestaltteorier/</a:t>
            </a:r>
            <a:r>
              <a:rPr lang="nb-NO" dirty="0" err="1"/>
              <a:t>Konfluent</a:t>
            </a:r>
            <a:r>
              <a:rPr lang="nb-NO" dirty="0"/>
              <a:t> pedagogikk</a:t>
            </a:r>
          </a:p>
          <a:p>
            <a:r>
              <a:rPr lang="nb-NO" dirty="0"/>
              <a:t>Oppmerksomt nærvær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75" y="1825625"/>
            <a:ext cx="4814740" cy="30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Livsstyrketrening gjennom oppmerksomt nærvær 2</Template>
  <TotalTime>356</TotalTime>
  <Words>1211</Words>
  <Application>Microsoft Office PowerPoint</Application>
  <PresentationFormat>Widescreen</PresentationFormat>
  <Paragraphs>224</Paragraphs>
  <Slides>31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7" baseType="lpstr">
      <vt:lpstr>Arial</vt:lpstr>
      <vt:lpstr>Arial Unicode MS</vt:lpstr>
      <vt:lpstr>Calibri</vt:lpstr>
      <vt:lpstr>Calibri Light</vt:lpstr>
      <vt:lpstr>Times New Roman</vt:lpstr>
      <vt:lpstr>Office-tema</vt:lpstr>
      <vt:lpstr>Livsstyrketrening gjennom oppmerksomt nærvær</vt:lpstr>
      <vt:lpstr>Agenda                                               </vt:lpstr>
      <vt:lpstr>Helsefremmende arbeid</vt:lpstr>
      <vt:lpstr>Generelle motstandsressurser</vt:lpstr>
      <vt:lpstr>Helsefokus</vt:lpstr>
      <vt:lpstr> Empowerment</vt:lpstr>
      <vt:lpstr> Livsstyrke – livskraft – empowerment            Frigjøring fra indre og ytre fengsler</vt:lpstr>
      <vt:lpstr>Livsstyrketrening</vt:lpstr>
      <vt:lpstr>Teorigrunnlag</vt:lpstr>
      <vt:lpstr>Fenomenologi </vt:lpstr>
      <vt:lpstr>Gestaltpsykologi og konfluent pedagogikk</vt:lpstr>
      <vt:lpstr>7 læringsprinsipper  i konfluent pedagogikk</vt:lpstr>
      <vt:lpstr>Oppmerksomt nærvær</vt:lpstr>
      <vt:lpstr>Oppmerksomt nærvær</vt:lpstr>
      <vt:lpstr>Holdningene i oppmerksomt nærvær</vt:lpstr>
      <vt:lpstr>Mål for kurs i Livsstyrketrening</vt:lpstr>
      <vt:lpstr>PowerPoint-presentasjon</vt:lpstr>
      <vt:lpstr>Viktige avklaringer før oppstart</vt:lpstr>
      <vt:lpstr>Rammene for kurs i  Livsstyrketrening</vt:lpstr>
      <vt:lpstr>Hensikten med metoder</vt:lpstr>
      <vt:lpstr>Metoder</vt:lpstr>
      <vt:lpstr>Metoder</vt:lpstr>
      <vt:lpstr>Metoder</vt:lpstr>
      <vt:lpstr>Livstemaene</vt:lpstr>
      <vt:lpstr>Invitasjon til en nærværsøvelse</vt:lpstr>
      <vt:lpstr>Forskning på Livsstyrketrening</vt:lpstr>
      <vt:lpstr>Erfaringer fra Horten kommune</vt:lpstr>
      <vt:lpstr>Erfaringer fra Horten kommune</vt:lpstr>
      <vt:lpstr> Evalueringer fra våre deltakere</vt:lpstr>
      <vt:lpstr>PowerPoint-presentasjon</vt:lpstr>
      <vt:lpstr>                          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Livsstyrketrening gjennom oppmerksomt nærvær</dc:title>
  <dc:creator>Tone Ringdal</dc:creator>
  <cp:lastModifiedBy>Åse</cp:lastModifiedBy>
  <cp:revision>26</cp:revision>
  <dcterms:created xsi:type="dcterms:W3CDTF">2016-11-20T11:23:29Z</dcterms:created>
  <dcterms:modified xsi:type="dcterms:W3CDTF">2018-11-20T20:49:11Z</dcterms:modified>
</cp:coreProperties>
</file>